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68" r:id="rId4"/>
    <p:sldId id="271" r:id="rId5"/>
    <p:sldId id="273" r:id="rId6"/>
    <p:sldId id="269" r:id="rId7"/>
    <p:sldId id="270" r:id="rId8"/>
    <p:sldId id="272" r:id="rId9"/>
    <p:sldId id="258" r:id="rId10"/>
    <p:sldId id="259" r:id="rId11"/>
    <p:sldId id="27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Valores em Reais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67000"/>
                    <a:satMod val="105000"/>
                    <a:lumMod val="110000"/>
                  </a:schemeClr>
                </a:gs>
                <a:gs pos="50000">
                  <a:schemeClr val="accent1">
                    <a:tint val="73000"/>
                    <a:satMod val="103000"/>
                    <a:lumMod val="105000"/>
                  </a:schemeClr>
                </a:gs>
                <a:gs pos="100000">
                  <a:schemeClr val="accent1">
                    <a:tint val="81000"/>
                    <a:satMod val="109000"/>
                    <a:lumMod val="105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Planilha1!$A$2:$A$5</c:f>
              <c:strCache>
                <c:ptCount val="2"/>
                <c:pt idx="0">
                  <c:v>Valor Calc.</c:v>
                </c:pt>
                <c:pt idx="1">
                  <c:v>Valor Atr.</c:v>
                </c:pt>
              </c:strCache>
            </c:strRef>
          </c:cat>
          <c:val>
            <c:numRef>
              <c:f>Planilha1!$B$2:$B$5</c:f>
              <c:numCache>
                <c:formatCode>General</c:formatCode>
                <c:ptCount val="4"/>
                <c:pt idx="0">
                  <c:v>3385261.46</c:v>
                </c:pt>
                <c:pt idx="1">
                  <c:v>3052000</c:v>
                </c:pt>
                <c:pt idx="2">
                  <c:v>-333261.45999999996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02-4E87-BA5A-140D40F6254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16969856"/>
        <c:axId val="116971392"/>
      </c:barChart>
      <c:catAx>
        <c:axId val="116969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16971392"/>
        <c:crosses val="autoZero"/>
        <c:auto val="1"/>
        <c:lblAlgn val="ctr"/>
        <c:lblOffset val="100"/>
        <c:noMultiLvlLbl val="0"/>
      </c:catAx>
      <c:valAx>
        <c:axId val="116971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16969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Planilha1!$B$1</c:f>
              <c:strCache>
                <c:ptCount val="1"/>
                <c:pt idx="0">
                  <c:v>Valores em Reais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67000"/>
                    <a:satMod val="105000"/>
                    <a:lumMod val="110000"/>
                  </a:schemeClr>
                </a:gs>
                <a:gs pos="50000">
                  <a:schemeClr val="accent1">
                    <a:tint val="73000"/>
                    <a:satMod val="103000"/>
                    <a:lumMod val="105000"/>
                  </a:schemeClr>
                </a:gs>
                <a:gs pos="100000">
                  <a:schemeClr val="accent1">
                    <a:tint val="81000"/>
                    <a:satMod val="109000"/>
                    <a:lumMod val="105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Planilha1!$A$2:$A$5</c:f>
              <c:strCache>
                <c:ptCount val="2"/>
                <c:pt idx="0">
                  <c:v>Valor Calc.</c:v>
                </c:pt>
                <c:pt idx="1">
                  <c:v>Valor Atr.</c:v>
                </c:pt>
              </c:strCache>
            </c:strRef>
          </c:cat>
          <c:val>
            <c:numRef>
              <c:f>Planilha1!$B$2:$B$5</c:f>
              <c:numCache>
                <c:formatCode>General</c:formatCode>
                <c:ptCount val="4"/>
                <c:pt idx="0">
                  <c:v>3058197.46</c:v>
                </c:pt>
                <c:pt idx="1">
                  <c:v>3052000</c:v>
                </c:pt>
                <c:pt idx="2">
                  <c:v>-6197.4599999999627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02-4E87-BA5A-140D40F6254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3501184"/>
        <c:axId val="123511168"/>
      </c:barChart>
      <c:catAx>
        <c:axId val="123501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23511168"/>
        <c:crosses val="autoZero"/>
        <c:auto val="1"/>
        <c:lblAlgn val="ctr"/>
        <c:lblOffset val="100"/>
        <c:noMultiLvlLbl val="0"/>
      </c:catAx>
      <c:valAx>
        <c:axId val="123511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23501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pPr/>
              <a:t>4/20/2018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pPr/>
              <a:t>4/20/2018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pPr/>
              <a:t>4/20/2018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pPr/>
              <a:t>4/20/2018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pPr/>
              <a:t>4/20/2018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pPr/>
              <a:t>4/20/2018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Freeform 6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277A79-3D50-4489-B86A-2397407D2E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5400" dirty="0" err="1"/>
              <a:t>ATUALIZAção</a:t>
            </a:r>
            <a:r>
              <a:rPr lang="pt-BR" sz="5400" dirty="0"/>
              <a:t>  da SITUAÇÃO FINANCEIRA dos Rus da </a:t>
            </a:r>
            <a:r>
              <a:rPr lang="pt-BR" sz="5400" dirty="0" err="1"/>
              <a:t>ufscAR</a:t>
            </a:r>
            <a:endParaRPr lang="pt-BR" sz="54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E5CEB00-F4A8-4ECA-81AA-130F832DF6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/>
              <a:t>UFScar</a:t>
            </a:r>
            <a:r>
              <a:rPr lang="pt-BR" dirty="0"/>
              <a:t> – ABRIL de 2018</a:t>
            </a:r>
          </a:p>
        </p:txBody>
      </p:sp>
    </p:spTree>
    <p:extLst>
      <p:ext uri="{BB962C8B-B14F-4D97-AF65-F5344CB8AC3E}">
        <p14:creationId xmlns:p14="http://schemas.microsoft.com/office/powerpoint/2010/main" val="7139777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4525BB-39ED-4DAB-8330-AC12416FF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46415"/>
          </a:xfrm>
        </p:spPr>
        <p:txBody>
          <a:bodyPr>
            <a:normAutofit fontScale="90000"/>
          </a:bodyPr>
          <a:lstStyle/>
          <a:p>
            <a:pPr algn="ctr"/>
            <a:r>
              <a:rPr lang="pt-BR" sz="5300" dirty="0"/>
              <a:t>Cenário 2</a:t>
            </a:r>
            <a:br>
              <a:rPr lang="pt-BR" sz="4000" dirty="0"/>
            </a:br>
            <a:br>
              <a:rPr lang="pt-BR" sz="4000" dirty="0"/>
            </a:br>
            <a:r>
              <a:rPr lang="pt-BR" sz="3600" dirty="0"/>
              <a:t>AR:  4,50 – TA: 5,0– DO: 7,50</a:t>
            </a:r>
            <a:br>
              <a:rPr lang="pt-BR" sz="3600" dirty="0"/>
            </a:br>
            <a:r>
              <a:rPr lang="pt-BR" sz="3600" dirty="0"/>
              <a:t>ES: 0,00 – BP: 2,00 – BO: 0,00</a:t>
            </a:r>
          </a:p>
        </p:txBody>
      </p:sp>
      <p:graphicFrame>
        <p:nvGraphicFramePr>
          <p:cNvPr id="6" name="Espaço Reservado para Conteúdo 5">
            <a:extLst>
              <a:ext uri="{FF2B5EF4-FFF2-40B4-BE49-F238E27FC236}">
                <a16:creationId xmlns:a16="http://schemas.microsoft.com/office/drawing/2014/main" id="{689B8373-BF5C-449E-A889-F92734D7A1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3918115"/>
              </p:ext>
            </p:extLst>
          </p:nvPr>
        </p:nvGraphicFramePr>
        <p:xfrm>
          <a:off x="803563" y="2285998"/>
          <a:ext cx="11069781" cy="4572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476755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CA1444-84F7-4989-91D0-EF077D88B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Apontamentos das reuniões públicas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EFB871-D549-4199-A2C3-361E7328E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454" y="1987826"/>
            <a:ext cx="11203460" cy="4487789"/>
          </a:xfrm>
        </p:spPr>
        <p:txBody>
          <a:bodyPr>
            <a:normAutofit/>
          </a:bodyPr>
          <a:lstStyle/>
          <a:p>
            <a:pPr lvl="1"/>
            <a:endParaRPr lang="pt-BR" sz="3000" dirty="0"/>
          </a:p>
          <a:p>
            <a:pPr lvl="1"/>
            <a:r>
              <a:rPr lang="pt-BR" sz="3000" dirty="0"/>
              <a:t>Bolsistas não pagarão;</a:t>
            </a:r>
          </a:p>
          <a:p>
            <a:pPr lvl="1"/>
            <a:endParaRPr lang="pt-BR" sz="3000" dirty="0"/>
          </a:p>
          <a:p>
            <a:pPr lvl="1"/>
            <a:r>
              <a:rPr lang="pt-BR" sz="3000" dirty="0"/>
              <a:t>O impacto do reajuste nos alunos de baixa renda; </a:t>
            </a:r>
          </a:p>
          <a:p>
            <a:pPr lvl="1"/>
            <a:endParaRPr lang="pt-BR" sz="3000" dirty="0"/>
          </a:p>
          <a:p>
            <a:pPr lvl="1"/>
            <a:r>
              <a:rPr lang="pt-BR" sz="3000" dirty="0"/>
              <a:t>Sobre a inclusão de outros alunos que poderão fazer parte da categoria “bolsista parcial”.</a:t>
            </a:r>
          </a:p>
          <a:p>
            <a:pPr lvl="1"/>
            <a:endParaRPr lang="pt-BR" sz="3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708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CA1444-84F7-4989-91D0-EF077D88B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Cálculo dos subsídios para 2018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EFB871-D549-4199-A2C3-361E7328E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987826"/>
            <a:ext cx="10178322" cy="4487789"/>
          </a:xfrm>
        </p:spPr>
        <p:txBody>
          <a:bodyPr>
            <a:normAutofit fontScale="85000" lnSpcReduction="20000"/>
          </a:bodyPr>
          <a:lstStyle/>
          <a:p>
            <a:r>
              <a:rPr lang="pt-BR" sz="3200" dirty="0"/>
              <a:t>Cálculo dos Subsídios realizado em 3 etapas:</a:t>
            </a:r>
          </a:p>
          <a:p>
            <a:endParaRPr lang="pt-BR" sz="3200" dirty="0"/>
          </a:p>
          <a:p>
            <a:pPr marL="971550" lvl="1" indent="-514350">
              <a:buFont typeface="+mj-lt"/>
              <a:buAutoNum type="arabicPeriod"/>
            </a:pPr>
            <a:r>
              <a:rPr lang="pt-BR" sz="3000" dirty="0"/>
              <a:t>Levantamento do valor gasto em Janeiro, Fevereiro e Março de 2018 em todos os </a:t>
            </a:r>
            <a:r>
              <a:rPr lang="pt-BR" sz="3000" dirty="0" err="1"/>
              <a:t>RUs</a:t>
            </a:r>
            <a:r>
              <a:rPr lang="pt-BR" sz="3000" dirty="0"/>
              <a:t>;</a:t>
            </a:r>
          </a:p>
          <a:p>
            <a:pPr marL="971550" lvl="1" indent="-514350">
              <a:buFont typeface="+mj-lt"/>
              <a:buAutoNum type="arabicPeriod"/>
            </a:pPr>
            <a:endParaRPr lang="pt-BR" sz="3000" dirty="0"/>
          </a:p>
          <a:p>
            <a:pPr marL="971550" lvl="1" indent="-514350">
              <a:buFont typeface="+mj-lt"/>
              <a:buAutoNum type="arabicPeriod"/>
            </a:pPr>
            <a:r>
              <a:rPr lang="pt-BR" sz="3000" dirty="0"/>
              <a:t>Cálculo do valor a ser gasto em Abril de 2018, com os subsídios atuais;</a:t>
            </a:r>
          </a:p>
          <a:p>
            <a:pPr marL="971550" lvl="1" indent="-514350">
              <a:buFont typeface="+mj-lt"/>
              <a:buAutoNum type="arabicPeriod"/>
            </a:pPr>
            <a:endParaRPr lang="pt-BR" sz="3000" dirty="0"/>
          </a:p>
          <a:p>
            <a:pPr marL="971550" lvl="1" indent="-514350">
              <a:buFont typeface="+mj-lt"/>
              <a:buAutoNum type="arabicPeriod"/>
            </a:pPr>
            <a:r>
              <a:rPr lang="pt-BR" sz="3000" dirty="0"/>
              <a:t>Cálculo do valor a ser gasto de Maio a Dezembro de 2018, com valores dos subsídios reajustados.</a:t>
            </a:r>
          </a:p>
          <a:p>
            <a:pPr lvl="1"/>
            <a:endParaRPr lang="pt-BR" sz="30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39923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CA1444-84F7-4989-91D0-EF077D88B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Cálculo dos subsídios para 2018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EFB871-D549-4199-A2C3-361E7328E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454" y="1987826"/>
            <a:ext cx="11203460" cy="4487789"/>
          </a:xfrm>
        </p:spPr>
        <p:txBody>
          <a:bodyPr>
            <a:normAutofit lnSpcReduction="10000"/>
          </a:bodyPr>
          <a:lstStyle/>
          <a:p>
            <a:pPr lvl="1"/>
            <a:r>
              <a:rPr lang="pt-BR" sz="3000" dirty="0"/>
              <a:t>Valor repassado para 2018: </a:t>
            </a:r>
            <a:r>
              <a:rPr lang="pt-BR" sz="3000" dirty="0">
                <a:solidFill>
                  <a:srgbClr val="FF0000"/>
                </a:solidFill>
              </a:rPr>
              <a:t>R$ 3.052.000,00</a:t>
            </a:r>
          </a:p>
          <a:p>
            <a:pPr lvl="1"/>
            <a:endParaRPr lang="pt-BR" sz="2000" dirty="0">
              <a:solidFill>
                <a:srgbClr val="FF0000"/>
              </a:solidFill>
            </a:endParaRPr>
          </a:p>
          <a:p>
            <a:pPr lvl="1"/>
            <a:r>
              <a:rPr lang="pt-BR" sz="3000" dirty="0"/>
              <a:t>Custo a Janeiro e Fevereiro: R$ 250.000,00</a:t>
            </a:r>
          </a:p>
          <a:p>
            <a:pPr lvl="1"/>
            <a:endParaRPr lang="pt-BR" sz="2000" dirty="0"/>
          </a:p>
          <a:p>
            <a:pPr lvl="1"/>
            <a:r>
              <a:rPr lang="pt-BR" sz="3000" dirty="0"/>
              <a:t>Custo de Março: R$ 466.821,93</a:t>
            </a:r>
          </a:p>
          <a:p>
            <a:pPr lvl="1"/>
            <a:endParaRPr lang="pt-BR" sz="3000" dirty="0"/>
          </a:p>
          <a:p>
            <a:pPr lvl="1"/>
            <a:r>
              <a:rPr lang="pt-BR" sz="3000" dirty="0"/>
              <a:t>Custo estimado para Abril: R$ 536.806,49</a:t>
            </a:r>
          </a:p>
          <a:p>
            <a:pPr lvl="1"/>
            <a:endParaRPr lang="pt-BR" sz="2000" dirty="0"/>
          </a:p>
          <a:p>
            <a:pPr lvl="1"/>
            <a:r>
              <a:rPr lang="pt-BR" sz="3000" dirty="0"/>
              <a:t>Valor a ser subsidiado de Abril a Dezembro: </a:t>
            </a:r>
            <a:r>
              <a:rPr lang="pt-BR" sz="3000" b="1" dirty="0">
                <a:solidFill>
                  <a:srgbClr val="FF0000"/>
                </a:solidFill>
              </a:rPr>
              <a:t>R$ 1.798.371,58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157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CA1444-84F7-4989-91D0-EF077D88B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800" dirty="0"/>
              <a:t>subsídios ATUAIS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EFB871-D549-4199-A2C3-361E7328E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987826"/>
            <a:ext cx="10178322" cy="4487789"/>
          </a:xfrm>
        </p:spPr>
        <p:txBody>
          <a:bodyPr>
            <a:normAutofit/>
          </a:bodyPr>
          <a:lstStyle/>
          <a:p>
            <a:pPr lvl="1"/>
            <a:endParaRPr lang="pt-BR" sz="3000" dirty="0"/>
          </a:p>
          <a:p>
            <a:endParaRPr lang="pt-BR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70FC0786-B57A-421A-BDFD-17A91022DA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840756"/>
              </p:ext>
            </p:extLst>
          </p:nvPr>
        </p:nvGraphicFramePr>
        <p:xfrm>
          <a:off x="1341456" y="2668211"/>
          <a:ext cx="9899372" cy="32812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9126">
                  <a:extLst>
                    <a:ext uri="{9D8B030D-6E8A-4147-A177-3AD203B41FA5}">
                      <a16:colId xmlns:a16="http://schemas.microsoft.com/office/drawing/2014/main" val="394101399"/>
                    </a:ext>
                  </a:extLst>
                </a:gridCol>
                <a:gridCol w="1716716">
                  <a:extLst>
                    <a:ext uri="{9D8B030D-6E8A-4147-A177-3AD203B41FA5}">
                      <a16:colId xmlns:a16="http://schemas.microsoft.com/office/drawing/2014/main" val="3976200597"/>
                    </a:ext>
                  </a:extLst>
                </a:gridCol>
                <a:gridCol w="1685771">
                  <a:extLst>
                    <a:ext uri="{9D8B030D-6E8A-4147-A177-3AD203B41FA5}">
                      <a16:colId xmlns:a16="http://schemas.microsoft.com/office/drawing/2014/main" val="715330241"/>
                    </a:ext>
                  </a:extLst>
                </a:gridCol>
                <a:gridCol w="1715371">
                  <a:extLst>
                    <a:ext uri="{9D8B030D-6E8A-4147-A177-3AD203B41FA5}">
                      <a16:colId xmlns:a16="http://schemas.microsoft.com/office/drawing/2014/main" val="1365618457"/>
                    </a:ext>
                  </a:extLst>
                </a:gridCol>
                <a:gridCol w="1536435">
                  <a:extLst>
                    <a:ext uri="{9D8B030D-6E8A-4147-A177-3AD203B41FA5}">
                      <a16:colId xmlns:a16="http://schemas.microsoft.com/office/drawing/2014/main" val="1282042889"/>
                    </a:ext>
                  </a:extLst>
                </a:gridCol>
                <a:gridCol w="1705953">
                  <a:extLst>
                    <a:ext uri="{9D8B030D-6E8A-4147-A177-3AD203B41FA5}">
                      <a16:colId xmlns:a16="http://schemas.microsoft.com/office/drawing/2014/main" val="2069449666"/>
                    </a:ext>
                  </a:extLst>
                </a:gridCol>
              </a:tblGrid>
              <a:tr h="844584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 dirty="0">
                          <a:effectLst/>
                        </a:rPr>
                        <a:t>Valores das refeições estimados para o período de Abril a Dezembro de 2018, com os subsídios atuais (Cenário 1)</a:t>
                      </a:r>
                      <a:endParaRPr lang="pt-BR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7788" marR="157788" marT="78894" marB="78894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95340"/>
                  </a:ext>
                </a:extLst>
              </a:tr>
              <a:tr h="3831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pt-BR" sz="1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703" marR="767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pt-BR" sz="1400" dirty="0">
                          <a:effectLst/>
                        </a:rPr>
                        <a:t>Aluno Regular</a:t>
                      </a:r>
                      <a:endParaRPr lang="pt-BR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703" marR="767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pt-BR" sz="1400" dirty="0">
                          <a:effectLst/>
                        </a:rPr>
                        <a:t>TA</a:t>
                      </a:r>
                      <a:endParaRPr lang="pt-BR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703" marR="767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Docente</a:t>
                      </a:r>
                      <a:endParaRPr lang="pt-BR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703" marR="767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pt-BR" sz="1400" dirty="0">
                          <a:effectLst/>
                        </a:rPr>
                        <a:t>Estagiário</a:t>
                      </a:r>
                      <a:endParaRPr lang="pt-BR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703" marR="7670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Bolsista</a:t>
                      </a:r>
                      <a:endParaRPr lang="pt-BR" sz="19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703" marR="76703" marT="0" marB="0"/>
                </a:tc>
                <a:extLst>
                  <a:ext uri="{0D108BD9-81ED-4DB2-BD59-A6C34878D82A}">
                    <a16:rowId xmlns:a16="http://schemas.microsoft.com/office/drawing/2014/main" val="3538619470"/>
                  </a:ext>
                </a:extLst>
              </a:tr>
              <a:tr h="3352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Araras</a:t>
                      </a:r>
                      <a:endParaRPr lang="pt-BR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703" marR="76703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R$ 301.950,90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R$ 32.590,57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R$ 20.852,37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R$ 9.801,05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pt-BR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R$ 163.325,79</a:t>
                      </a:r>
                      <a:endParaRPr lang="pt-BR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703" marR="76703" marT="0" marB="0"/>
                </a:tc>
                <a:extLst>
                  <a:ext uri="{0D108BD9-81ED-4DB2-BD59-A6C34878D82A}">
                    <a16:rowId xmlns:a16="http://schemas.microsoft.com/office/drawing/2014/main" val="2754337277"/>
                  </a:ext>
                </a:extLst>
              </a:tr>
              <a:tr h="5499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Lagoa do Sino</a:t>
                      </a:r>
                      <a:endParaRPr lang="pt-BR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703" marR="76703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R$ 334.559,10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R$ 27.892,10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R$ 29.598,80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R$ 9.015,70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pt-BR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R$ 242.676,30</a:t>
                      </a:r>
                      <a:endParaRPr lang="pt-BR" sz="1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703" marR="76703" marT="0" marB="0"/>
                </a:tc>
                <a:extLst>
                  <a:ext uri="{0D108BD9-81ED-4DB2-BD59-A6C34878D82A}">
                    <a16:rowId xmlns:a16="http://schemas.microsoft.com/office/drawing/2014/main" val="4073304004"/>
                  </a:ext>
                </a:extLst>
              </a:tr>
              <a:tr h="3683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São Carlos</a:t>
                      </a:r>
                      <a:endParaRPr lang="pt-BR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703" marR="76703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R$ 1.670.856,60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R$ 41.655,60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R$ 10.913,00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R$ 33.996,00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R$ 1.547.418,00</a:t>
                      </a:r>
                      <a:endParaRPr lang="pt-BR" sz="19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703" marR="76703" marT="0" marB="0"/>
                </a:tc>
                <a:extLst>
                  <a:ext uri="{0D108BD9-81ED-4DB2-BD59-A6C34878D82A}">
                    <a16:rowId xmlns:a16="http://schemas.microsoft.com/office/drawing/2014/main" val="525356313"/>
                  </a:ext>
                </a:extLst>
              </a:tr>
              <a:tr h="2971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effectLst/>
                        </a:rPr>
                        <a:t>Sorocaba</a:t>
                      </a:r>
                      <a:endParaRPr lang="pt-BR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703" marR="76703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R$ 794.829,04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R$ 37.273,17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R$ 28.859,62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R$ 18.364,82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pt-BR" sz="14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R$ 320.233,71</a:t>
                      </a:r>
                      <a:endParaRPr lang="pt-BR" sz="19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703" marR="76703" marT="0" marB="0"/>
                </a:tc>
                <a:extLst>
                  <a:ext uri="{0D108BD9-81ED-4DB2-BD59-A6C34878D82A}">
                    <a16:rowId xmlns:a16="http://schemas.microsoft.com/office/drawing/2014/main" val="1795963025"/>
                  </a:ext>
                </a:extLst>
              </a:tr>
              <a:tr h="4904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pt-BR" sz="1400" b="1">
                          <a:effectLst/>
                        </a:rPr>
                        <a:t>TOTAL</a:t>
                      </a:r>
                      <a:endParaRPr lang="pt-BR" sz="19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703" marR="76703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R$ 3.102.195,64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R$ 139.411,44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R$ 90.223,79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R$ 71.177,57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pt-BR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pt-BR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R$ 2.273.652,80</a:t>
                      </a:r>
                      <a:endParaRPr lang="pt-BR" sz="19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703" marR="76703" marT="0" marB="0"/>
                </a:tc>
                <a:extLst>
                  <a:ext uri="{0D108BD9-81ED-4DB2-BD59-A6C34878D82A}">
                    <a16:rowId xmlns:a16="http://schemas.microsoft.com/office/drawing/2014/main" val="2085444501"/>
                  </a:ext>
                </a:extLst>
              </a:tr>
            </a:tbl>
          </a:graphicData>
        </a:graphic>
      </p:graphicFrame>
      <p:sp>
        <p:nvSpPr>
          <p:cNvPr id="5" name="Retângulo 4">
            <a:extLst>
              <a:ext uri="{FF2B5EF4-FFF2-40B4-BE49-F238E27FC236}">
                <a16:creationId xmlns:a16="http://schemas.microsoft.com/office/drawing/2014/main" id="{31F9F7FA-6063-4630-A202-A48EB84759B8}"/>
              </a:ext>
            </a:extLst>
          </p:cNvPr>
          <p:cNvSpPr/>
          <p:nvPr/>
        </p:nvSpPr>
        <p:spPr>
          <a:xfrm>
            <a:off x="2454637" y="5949510"/>
            <a:ext cx="76730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>
                <a:latin typeface="Spranq eco sans"/>
                <a:ea typeface="Calibri" panose="020F0502020204030204" pitchFamily="34" charset="0"/>
                <a:cs typeface="Arial" panose="020B0604020202020204" pitchFamily="34" charset="0"/>
              </a:rPr>
              <a:t>TOTAL: R$ 3.403.008,44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4AA5862F-3B9F-4ADF-A71E-66C4C2FF2837}"/>
              </a:ext>
            </a:extLst>
          </p:cNvPr>
          <p:cNvSpPr/>
          <p:nvPr/>
        </p:nvSpPr>
        <p:spPr>
          <a:xfrm>
            <a:off x="1251678" y="1274352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Aluno Regular: R$ 1,80;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Técnico Administrativo: R$ 2,20;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Docente: R$ 2,70;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C65509C2-F3C7-4A2A-B7A4-E4AAD8748AFE}"/>
              </a:ext>
            </a:extLst>
          </p:cNvPr>
          <p:cNvSpPr/>
          <p:nvPr/>
        </p:nvSpPr>
        <p:spPr>
          <a:xfrm>
            <a:off x="6864627" y="1210234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Estagiário: R$ 0,00;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Bolsista: R$ 0,00.</a:t>
            </a:r>
          </a:p>
        </p:txBody>
      </p:sp>
      <p:sp>
        <p:nvSpPr>
          <p:cNvPr id="9" name="CaixaDeTexto 5">
            <a:extLst>
              <a:ext uri="{FF2B5EF4-FFF2-40B4-BE49-F238E27FC236}">
                <a16:creationId xmlns:a16="http://schemas.microsoft.com/office/drawing/2014/main" id="{A6C2C5AD-214F-4D74-A12B-FA47C2EDFEF8}"/>
              </a:ext>
            </a:extLst>
          </p:cNvPr>
          <p:cNvSpPr txBox="1"/>
          <p:nvPr/>
        </p:nvSpPr>
        <p:spPr>
          <a:xfrm>
            <a:off x="4465984" y="2298879"/>
            <a:ext cx="3327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>
                <a:solidFill>
                  <a:srgbClr val="FF0000"/>
                </a:solidFill>
              </a:rPr>
              <a:t>Valores pagos por Categoria</a:t>
            </a:r>
          </a:p>
        </p:txBody>
      </p:sp>
    </p:spTree>
    <p:extLst>
      <p:ext uri="{BB962C8B-B14F-4D97-AF65-F5344CB8AC3E}">
        <p14:creationId xmlns:p14="http://schemas.microsoft.com/office/powerpoint/2010/main" val="2498239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CA1444-84F7-4989-91D0-EF077D88B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800" dirty="0"/>
              <a:t>subsídios ATUAIS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EFB871-D549-4199-A2C3-361E7328E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987826"/>
            <a:ext cx="10178322" cy="4487789"/>
          </a:xfrm>
        </p:spPr>
        <p:txBody>
          <a:bodyPr>
            <a:normAutofit/>
          </a:bodyPr>
          <a:lstStyle/>
          <a:p>
            <a:pPr lvl="1"/>
            <a:endParaRPr lang="pt-BR" sz="3000" dirty="0"/>
          </a:p>
          <a:p>
            <a:endParaRPr lang="pt-BR" dirty="0"/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7B9E7FF2-EF7B-4756-AD61-7992339BC7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297941"/>
              </p:ext>
            </p:extLst>
          </p:nvPr>
        </p:nvGraphicFramePr>
        <p:xfrm>
          <a:off x="1063943" y="1258957"/>
          <a:ext cx="10553792" cy="46203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1257">
                  <a:extLst>
                    <a:ext uri="{9D8B030D-6E8A-4147-A177-3AD203B41FA5}">
                      <a16:colId xmlns:a16="http://schemas.microsoft.com/office/drawing/2014/main" val="3201483181"/>
                    </a:ext>
                  </a:extLst>
                </a:gridCol>
                <a:gridCol w="1793089">
                  <a:extLst>
                    <a:ext uri="{9D8B030D-6E8A-4147-A177-3AD203B41FA5}">
                      <a16:colId xmlns:a16="http://schemas.microsoft.com/office/drawing/2014/main" val="1605328065"/>
                    </a:ext>
                  </a:extLst>
                </a:gridCol>
                <a:gridCol w="1934552">
                  <a:extLst>
                    <a:ext uri="{9D8B030D-6E8A-4147-A177-3AD203B41FA5}">
                      <a16:colId xmlns:a16="http://schemas.microsoft.com/office/drawing/2014/main" val="5585976"/>
                    </a:ext>
                  </a:extLst>
                </a:gridCol>
                <a:gridCol w="1930829">
                  <a:extLst>
                    <a:ext uri="{9D8B030D-6E8A-4147-A177-3AD203B41FA5}">
                      <a16:colId xmlns:a16="http://schemas.microsoft.com/office/drawing/2014/main" val="1523865794"/>
                    </a:ext>
                  </a:extLst>
                </a:gridCol>
                <a:gridCol w="1811703">
                  <a:extLst>
                    <a:ext uri="{9D8B030D-6E8A-4147-A177-3AD203B41FA5}">
                      <a16:colId xmlns:a16="http://schemas.microsoft.com/office/drawing/2014/main" val="3829380008"/>
                    </a:ext>
                  </a:extLst>
                </a:gridCol>
                <a:gridCol w="1892362">
                  <a:extLst>
                    <a:ext uri="{9D8B030D-6E8A-4147-A177-3AD203B41FA5}">
                      <a16:colId xmlns:a16="http://schemas.microsoft.com/office/drawing/2014/main" val="1553610448"/>
                    </a:ext>
                  </a:extLst>
                </a:gridCol>
              </a:tblGrid>
              <a:tr h="88132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900" dirty="0">
                          <a:effectLst/>
                        </a:rPr>
                        <a:t>Valores de subsídios acumulados de todas as categorias mês a mês, com o valor de refeição e subsídios atuais</a:t>
                      </a:r>
                      <a:endParaRPr lang="pt-BR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1148" marR="111148" marT="55574" marB="55574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321875"/>
                  </a:ext>
                </a:extLst>
              </a:tr>
              <a:tr h="3739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Mês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Valor Ac. A.R.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Valor Ac. T.A.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Valor Ac. Do.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Valor Ac. Es.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TOTAL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 anchor="b"/>
                </a:tc>
                <a:extLst>
                  <a:ext uri="{0D108BD9-81ED-4DB2-BD59-A6C34878D82A}">
                    <a16:rowId xmlns:a16="http://schemas.microsoft.com/office/drawing/2014/main" val="2978363852"/>
                  </a:ext>
                </a:extLst>
              </a:tr>
              <a:tr h="3739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abr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 R$ 491.993,64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R$ 20.831,25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R$ 13.461,74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R$ 10.519,86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R$ </a:t>
                      </a:r>
                      <a:r>
                        <a:rPr lang="pt-BR" sz="1700" dirty="0">
                          <a:effectLst/>
                        </a:rPr>
                        <a:t>536.806,49</a:t>
                      </a:r>
                      <a:endParaRPr lang="pt-BR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/>
                </a:tc>
                <a:extLst>
                  <a:ext uri="{0D108BD9-81ED-4DB2-BD59-A6C34878D82A}">
                    <a16:rowId xmlns:a16="http://schemas.microsoft.com/office/drawing/2014/main" val="1207351324"/>
                  </a:ext>
                </a:extLst>
              </a:tr>
              <a:tr h="3739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mai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R$ 1.104.727,45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R$ 47.273,16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R$ 30.578,60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R$ 24.491,09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R$ </a:t>
                      </a:r>
                      <a:r>
                        <a:rPr lang="pt-BR" sz="1700">
                          <a:effectLst/>
                        </a:rPr>
                        <a:t>1.207.070,30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/>
                </a:tc>
                <a:extLst>
                  <a:ext uri="{0D108BD9-81ED-4DB2-BD59-A6C34878D82A}">
                    <a16:rowId xmlns:a16="http://schemas.microsoft.com/office/drawing/2014/main" val="1960561426"/>
                  </a:ext>
                </a:extLst>
              </a:tr>
              <a:tr h="3739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jun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R$ 1.560.369,30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R$ 67.624,14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R$ 43.759,99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R$ 34.623,47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R$ </a:t>
                      </a:r>
                      <a:r>
                        <a:rPr lang="pt-BR" sz="1700">
                          <a:effectLst/>
                        </a:rPr>
                        <a:t>1.706.376,90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/>
                </a:tc>
                <a:extLst>
                  <a:ext uri="{0D108BD9-81ED-4DB2-BD59-A6C34878D82A}">
                    <a16:rowId xmlns:a16="http://schemas.microsoft.com/office/drawing/2014/main" val="3208255890"/>
                  </a:ext>
                </a:extLst>
              </a:tr>
              <a:tr h="3739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jul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R$ 1.823.839,85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R$ 78.855,31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R$ 51.023,09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R$ 40.414,60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R$ </a:t>
                      </a:r>
                      <a:r>
                        <a:rPr lang="pt-BR" sz="1700">
                          <a:effectLst/>
                        </a:rPr>
                        <a:t>1.994.132,85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/>
                </a:tc>
                <a:extLst>
                  <a:ext uri="{0D108BD9-81ED-4DB2-BD59-A6C34878D82A}">
                    <a16:rowId xmlns:a16="http://schemas.microsoft.com/office/drawing/2014/main" val="237285125"/>
                  </a:ext>
                </a:extLst>
              </a:tr>
              <a:tr h="3739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ago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R$ 2.050.373,21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R$ 88.460,52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R$ 57.241,76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R$ 44.894,23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R$ </a:t>
                      </a:r>
                      <a:r>
                        <a:rPr lang="pt-BR" sz="1700">
                          <a:effectLst/>
                          <a:highlight>
                            <a:srgbClr val="00FFFF"/>
                          </a:highlight>
                        </a:rPr>
                        <a:t>2.240.969,72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/>
                </a:tc>
                <a:extLst>
                  <a:ext uri="{0D108BD9-81ED-4DB2-BD59-A6C34878D82A}">
                    <a16:rowId xmlns:a16="http://schemas.microsoft.com/office/drawing/2014/main" val="4231755037"/>
                  </a:ext>
                </a:extLst>
              </a:tr>
              <a:tr h="3739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set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R$ 2.572.002,32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R$ 114.095,53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R$ 73.835,30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R$ 56.829,71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R$ </a:t>
                      </a:r>
                      <a:r>
                        <a:rPr lang="pt-BR" sz="1700">
                          <a:effectLst/>
                          <a:highlight>
                            <a:srgbClr val="00FFFF"/>
                          </a:highlight>
                        </a:rPr>
                        <a:t>2.816.762,86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/>
                </a:tc>
                <a:extLst>
                  <a:ext uri="{0D108BD9-81ED-4DB2-BD59-A6C34878D82A}">
                    <a16:rowId xmlns:a16="http://schemas.microsoft.com/office/drawing/2014/main" val="3904008656"/>
                  </a:ext>
                </a:extLst>
              </a:tr>
              <a:tr h="3739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out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R$ 2.966.130,51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R$ 131.724,16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R$ 85.243,04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R$ 66.692,03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R$ </a:t>
                      </a:r>
                      <a:r>
                        <a:rPr lang="pt-BR" sz="1700">
                          <a:effectLst/>
                        </a:rPr>
                        <a:t>3.249.789,74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/>
                </a:tc>
                <a:extLst>
                  <a:ext uri="{0D108BD9-81ED-4DB2-BD59-A6C34878D82A}">
                    <a16:rowId xmlns:a16="http://schemas.microsoft.com/office/drawing/2014/main" val="3822690138"/>
                  </a:ext>
                </a:extLst>
              </a:tr>
              <a:tr h="3739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nov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R$ 3.405.634,02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R$ 152.229,61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R$ 98.521,30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R$ 77.102,11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R$ </a:t>
                      </a:r>
                      <a:r>
                        <a:rPr lang="pt-BR" sz="1700">
                          <a:effectLst/>
                        </a:rPr>
                        <a:t>3.733.487,04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/>
                </a:tc>
                <a:extLst>
                  <a:ext uri="{0D108BD9-81ED-4DB2-BD59-A6C34878D82A}">
                    <a16:rowId xmlns:a16="http://schemas.microsoft.com/office/drawing/2014/main" val="1229477039"/>
                  </a:ext>
                </a:extLst>
              </a:tr>
              <a:tr h="3739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dez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R$ 3.594.189,28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R$ 160.242,69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R$ 103.685,53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700">
                          <a:effectLst/>
                        </a:rPr>
                        <a:t>R$ 81.697,43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R$ </a:t>
                      </a:r>
                      <a:r>
                        <a:rPr lang="pt-BR" sz="1700" dirty="0">
                          <a:effectLst/>
                        </a:rPr>
                        <a:t>3.939.814,93</a:t>
                      </a:r>
                      <a:endParaRPr lang="pt-BR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4741" marR="84741" marT="0" marB="0"/>
                </a:tc>
                <a:extLst>
                  <a:ext uri="{0D108BD9-81ED-4DB2-BD59-A6C34878D82A}">
                    <a16:rowId xmlns:a16="http://schemas.microsoft.com/office/drawing/2014/main" val="2880700012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38D35DAC-104B-4627-9F15-3E57B264F3EA}"/>
              </a:ext>
            </a:extLst>
          </p:cNvPr>
          <p:cNvSpPr txBox="1"/>
          <p:nvPr/>
        </p:nvSpPr>
        <p:spPr>
          <a:xfrm>
            <a:off x="1063943" y="6013950"/>
            <a:ext cx="103660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/>
              <a:t>Funcionamento do RU</a:t>
            </a:r>
            <a:r>
              <a:rPr lang="pt-BR" sz="3200" dirty="0"/>
              <a:t>: </a:t>
            </a:r>
            <a:r>
              <a:rPr lang="pt-BR" sz="3200" dirty="0">
                <a:solidFill>
                  <a:srgbClr val="FF0000"/>
                </a:solidFill>
              </a:rPr>
              <a:t>até Agosto de 2018</a:t>
            </a:r>
            <a:r>
              <a:rPr lang="pt-BR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92086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CA1444-84F7-4989-91D0-EF077D88B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Inclusão dos GRUPOS 1 e 2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EFB871-D549-4199-A2C3-361E7328E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987826"/>
            <a:ext cx="10178322" cy="4487789"/>
          </a:xfrm>
        </p:spPr>
        <p:txBody>
          <a:bodyPr>
            <a:normAutofit/>
          </a:bodyPr>
          <a:lstStyle/>
          <a:p>
            <a:pPr lvl="1"/>
            <a:endParaRPr lang="pt-BR" sz="3000" dirty="0"/>
          </a:p>
          <a:p>
            <a:endParaRPr lang="pt-BR" dirty="0"/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A8206366-A409-4119-AF89-83325408E0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2857407"/>
              </p:ext>
            </p:extLst>
          </p:nvPr>
        </p:nvGraphicFramePr>
        <p:xfrm>
          <a:off x="1453073" y="1546746"/>
          <a:ext cx="4094772" cy="23944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1779">
                  <a:extLst>
                    <a:ext uri="{9D8B030D-6E8A-4147-A177-3AD203B41FA5}">
                      <a16:colId xmlns:a16="http://schemas.microsoft.com/office/drawing/2014/main" val="1000479043"/>
                    </a:ext>
                  </a:extLst>
                </a:gridCol>
                <a:gridCol w="2082993">
                  <a:extLst>
                    <a:ext uri="{9D8B030D-6E8A-4147-A177-3AD203B41FA5}">
                      <a16:colId xmlns:a16="http://schemas.microsoft.com/office/drawing/2014/main" val="1895040391"/>
                    </a:ext>
                  </a:extLst>
                </a:gridCol>
              </a:tblGrid>
              <a:tr h="67644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Número de Bolsistas Parciais por Campi</a:t>
                      </a:r>
                      <a:endParaRPr lang="pt-BR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6600" marR="96600" marT="48300" marB="4830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362570"/>
                  </a:ext>
                </a:extLst>
              </a:tr>
              <a:tr h="3957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Campi</a:t>
                      </a:r>
                      <a:endParaRPr lang="pt-BR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931" marR="789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Bolsistas Parciais</a:t>
                      </a:r>
                      <a:endParaRPr lang="pt-BR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931" marR="78931" marT="0" marB="0"/>
                </a:tc>
                <a:extLst>
                  <a:ext uri="{0D108BD9-81ED-4DB2-BD59-A6C34878D82A}">
                    <a16:rowId xmlns:a16="http://schemas.microsoft.com/office/drawing/2014/main" val="3699401334"/>
                  </a:ext>
                </a:extLst>
              </a:tr>
              <a:tr h="3175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Araras</a:t>
                      </a:r>
                      <a:endParaRPr lang="pt-BR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931" marR="789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62</a:t>
                      </a:r>
                      <a:endParaRPr lang="pt-BR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931" marR="78931" marT="0" marB="0"/>
                </a:tc>
                <a:extLst>
                  <a:ext uri="{0D108BD9-81ED-4DB2-BD59-A6C34878D82A}">
                    <a16:rowId xmlns:a16="http://schemas.microsoft.com/office/drawing/2014/main" val="3153895957"/>
                  </a:ext>
                </a:extLst>
              </a:tr>
              <a:tr h="3222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Lagoa do Sino</a:t>
                      </a:r>
                      <a:endParaRPr lang="pt-BR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931" marR="789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73</a:t>
                      </a:r>
                      <a:endParaRPr lang="pt-BR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931" marR="78931" marT="0" marB="0"/>
                </a:tc>
                <a:extLst>
                  <a:ext uri="{0D108BD9-81ED-4DB2-BD59-A6C34878D82A}">
                    <a16:rowId xmlns:a16="http://schemas.microsoft.com/office/drawing/2014/main" val="3728960451"/>
                  </a:ext>
                </a:extLst>
              </a:tr>
              <a:tr h="3270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São Carlos</a:t>
                      </a:r>
                      <a:endParaRPr lang="pt-BR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931" marR="789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784</a:t>
                      </a:r>
                      <a:endParaRPr lang="pt-BR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931" marR="78931" marT="0" marB="0"/>
                </a:tc>
                <a:extLst>
                  <a:ext uri="{0D108BD9-81ED-4DB2-BD59-A6C34878D82A}">
                    <a16:rowId xmlns:a16="http://schemas.microsoft.com/office/drawing/2014/main" val="2399563183"/>
                  </a:ext>
                </a:extLst>
              </a:tr>
              <a:tr h="3554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Sorocaba</a:t>
                      </a:r>
                      <a:endParaRPr lang="pt-BR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931" marR="789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113</a:t>
                      </a:r>
                      <a:endParaRPr lang="pt-BR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931" marR="78931" marT="0" marB="0"/>
                </a:tc>
                <a:extLst>
                  <a:ext uri="{0D108BD9-81ED-4DB2-BD59-A6C34878D82A}">
                    <a16:rowId xmlns:a16="http://schemas.microsoft.com/office/drawing/2014/main" val="360844746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40A144BC-CECC-4BF8-B399-75952EFDBA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666097"/>
              </p:ext>
            </p:extLst>
          </p:nvPr>
        </p:nvGraphicFramePr>
        <p:xfrm>
          <a:off x="6845550" y="4157706"/>
          <a:ext cx="4094772" cy="2212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12079">
                  <a:extLst>
                    <a:ext uri="{9D8B030D-6E8A-4147-A177-3AD203B41FA5}">
                      <a16:colId xmlns:a16="http://schemas.microsoft.com/office/drawing/2014/main" val="3010852978"/>
                    </a:ext>
                  </a:extLst>
                </a:gridCol>
                <a:gridCol w="2382693">
                  <a:extLst>
                    <a:ext uri="{9D8B030D-6E8A-4147-A177-3AD203B41FA5}">
                      <a16:colId xmlns:a16="http://schemas.microsoft.com/office/drawing/2014/main" val="8271069"/>
                    </a:ext>
                  </a:extLst>
                </a:gridCol>
              </a:tblGrid>
              <a:tr h="50687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effectLst/>
                        </a:rPr>
                        <a:t>Número de Refeições dos Bolsistas Parciais por Campi para 2018</a:t>
                      </a:r>
                      <a:endParaRPr lang="pt-BR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0615" marR="170615" marT="85308" marB="85308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152713"/>
                  </a:ext>
                </a:extLst>
              </a:tr>
              <a:tr h="5068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>
                          <a:effectLst/>
                        </a:rPr>
                        <a:t>Campi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938" marR="829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>
                          <a:effectLst/>
                        </a:rPr>
                        <a:t>Número de Refeições dos Bolsistas Parciais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938" marR="82938" marT="0" marB="0"/>
                </a:tc>
                <a:extLst>
                  <a:ext uri="{0D108BD9-81ED-4DB2-BD59-A6C34878D82A}">
                    <a16:rowId xmlns:a16="http://schemas.microsoft.com/office/drawing/2014/main" val="2191016910"/>
                  </a:ext>
                </a:extLst>
              </a:tr>
              <a:tr h="245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>
                          <a:effectLst/>
                        </a:rPr>
                        <a:t>Araras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938" marR="82938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7.440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66358383"/>
                  </a:ext>
                </a:extLst>
              </a:tr>
              <a:tr h="263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>
                          <a:effectLst/>
                        </a:rPr>
                        <a:t>Lagoa do Sino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938" marR="82938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8.760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2846522"/>
                  </a:ext>
                </a:extLst>
              </a:tr>
              <a:tr h="2677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>
                          <a:effectLst/>
                        </a:rPr>
                        <a:t>São Carlos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938" marR="82938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94.080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35768923"/>
                  </a:ext>
                </a:extLst>
              </a:tr>
              <a:tr h="1839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500">
                          <a:effectLst/>
                        </a:rPr>
                        <a:t>Sorocaba</a:t>
                      </a:r>
                      <a:endParaRPr lang="pt-BR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938" marR="82938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13.560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0937133"/>
                  </a:ext>
                </a:extLst>
              </a:tr>
            </a:tbl>
          </a:graphicData>
        </a:graphic>
      </p:graphicFrame>
      <p:sp>
        <p:nvSpPr>
          <p:cNvPr id="4" name="CaixaDeTexto 3">
            <a:extLst>
              <a:ext uri="{FF2B5EF4-FFF2-40B4-BE49-F238E27FC236}">
                <a16:creationId xmlns:a16="http://schemas.microsoft.com/office/drawing/2014/main" id="{3D9E7E72-42F1-4C0A-9981-1F9487EFC06E}"/>
              </a:ext>
            </a:extLst>
          </p:cNvPr>
          <p:cNvSpPr txBox="1"/>
          <p:nvPr/>
        </p:nvSpPr>
        <p:spPr>
          <a:xfrm>
            <a:off x="6096000" y="1995548"/>
            <a:ext cx="467570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3200" dirty="0"/>
              <a:t>Total de Bolsistas Parciais:  </a:t>
            </a:r>
          </a:p>
          <a:p>
            <a:pPr algn="ctr"/>
            <a:r>
              <a:rPr lang="pt-BR" sz="3200" dirty="0"/>
              <a:t>1032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4A9E21C-47A5-4100-AD53-E312064590F7}"/>
              </a:ext>
            </a:extLst>
          </p:cNvPr>
          <p:cNvSpPr txBox="1"/>
          <p:nvPr/>
        </p:nvSpPr>
        <p:spPr>
          <a:xfrm>
            <a:off x="2024570" y="4758477"/>
            <a:ext cx="404809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3200" dirty="0"/>
              <a:t>Total de Refeições dos </a:t>
            </a:r>
          </a:p>
          <a:p>
            <a:pPr algn="ctr"/>
            <a:r>
              <a:rPr lang="pt-BR" sz="3200" dirty="0"/>
              <a:t>Bolsistas Parciais:  </a:t>
            </a:r>
          </a:p>
          <a:p>
            <a:pPr algn="ctr"/>
            <a:r>
              <a:rPr lang="pt-BR" sz="3200" dirty="0"/>
              <a:t>123.840</a:t>
            </a:r>
          </a:p>
        </p:txBody>
      </p:sp>
    </p:spTree>
    <p:extLst>
      <p:ext uri="{BB962C8B-B14F-4D97-AF65-F5344CB8AC3E}">
        <p14:creationId xmlns:p14="http://schemas.microsoft.com/office/powerpoint/2010/main" val="686466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CA1444-84F7-4989-91D0-EF077D88B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800" dirty="0"/>
              <a:t>subsídios reajustados (Cenário 1)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EFB871-D549-4199-A2C3-361E7328E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987826"/>
            <a:ext cx="10178322" cy="4487789"/>
          </a:xfrm>
        </p:spPr>
        <p:txBody>
          <a:bodyPr>
            <a:normAutofit/>
          </a:bodyPr>
          <a:lstStyle/>
          <a:p>
            <a:pPr lvl="1"/>
            <a:endParaRPr lang="pt-BR" sz="3000" dirty="0"/>
          </a:p>
          <a:p>
            <a:endParaRPr lang="pt-BR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31F9F7FA-6063-4630-A202-A48EB84759B8}"/>
              </a:ext>
            </a:extLst>
          </p:cNvPr>
          <p:cNvSpPr/>
          <p:nvPr/>
        </p:nvSpPr>
        <p:spPr>
          <a:xfrm>
            <a:off x="1540237" y="1335746"/>
            <a:ext cx="9952709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Aluno Regular: R$ 4,00;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Técnico Administrativo: R$ 4,50;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Docente: R$ 6,00;</a:t>
            </a:r>
            <a:endParaRPr lang="pt-BR" sz="3200" b="1" dirty="0">
              <a:latin typeface="Spranq eco sans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pt-BR" sz="3200" b="1" dirty="0">
              <a:latin typeface="Spranq eco sans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pt-BR" sz="3200" b="1" dirty="0">
              <a:latin typeface="Spranq eco sans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pt-BR" sz="3200" b="1" dirty="0">
              <a:latin typeface="Spranq eco sans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pt-BR" sz="3200" b="1" dirty="0">
              <a:latin typeface="Spranq eco sans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pt-BR" sz="3200" b="1" dirty="0">
              <a:latin typeface="Spranq eco sans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pt-BR" sz="3200" b="1" dirty="0">
              <a:latin typeface="Spranq eco sans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pt-BR" sz="3200" b="1" dirty="0">
              <a:latin typeface="Spranq eco sans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3200" b="1" dirty="0">
                <a:latin typeface="Spranq eco sans"/>
                <a:ea typeface="Calibri" panose="020F0502020204030204" pitchFamily="34" charset="0"/>
                <a:cs typeface="Arial" panose="020B0604020202020204" pitchFamily="34" charset="0"/>
              </a:rPr>
              <a:t>TOTAL: R$ 2.131.633,04</a:t>
            </a:r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E9BA26BE-8282-4B76-99BC-D6D9604788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148399"/>
              </p:ext>
            </p:extLst>
          </p:nvPr>
        </p:nvGraphicFramePr>
        <p:xfrm>
          <a:off x="1540237" y="2623250"/>
          <a:ext cx="9826813" cy="31122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7330">
                  <a:extLst>
                    <a:ext uri="{9D8B030D-6E8A-4147-A177-3AD203B41FA5}">
                      <a16:colId xmlns:a16="http://schemas.microsoft.com/office/drawing/2014/main" val="4271399915"/>
                    </a:ext>
                  </a:extLst>
                </a:gridCol>
                <a:gridCol w="1460109">
                  <a:extLst>
                    <a:ext uri="{9D8B030D-6E8A-4147-A177-3AD203B41FA5}">
                      <a16:colId xmlns:a16="http://schemas.microsoft.com/office/drawing/2014/main" val="2085675703"/>
                    </a:ext>
                  </a:extLst>
                </a:gridCol>
                <a:gridCol w="1305509">
                  <a:extLst>
                    <a:ext uri="{9D8B030D-6E8A-4147-A177-3AD203B41FA5}">
                      <a16:colId xmlns:a16="http://schemas.microsoft.com/office/drawing/2014/main" val="2340105799"/>
                    </a:ext>
                  </a:extLst>
                </a:gridCol>
                <a:gridCol w="1461252">
                  <a:extLst>
                    <a:ext uri="{9D8B030D-6E8A-4147-A177-3AD203B41FA5}">
                      <a16:colId xmlns:a16="http://schemas.microsoft.com/office/drawing/2014/main" val="1104262241"/>
                    </a:ext>
                  </a:extLst>
                </a:gridCol>
                <a:gridCol w="1461252">
                  <a:extLst>
                    <a:ext uri="{9D8B030D-6E8A-4147-A177-3AD203B41FA5}">
                      <a16:colId xmlns:a16="http://schemas.microsoft.com/office/drawing/2014/main" val="2125304436"/>
                    </a:ext>
                  </a:extLst>
                </a:gridCol>
                <a:gridCol w="1461252">
                  <a:extLst>
                    <a:ext uri="{9D8B030D-6E8A-4147-A177-3AD203B41FA5}">
                      <a16:colId xmlns:a16="http://schemas.microsoft.com/office/drawing/2014/main" val="1019313692"/>
                    </a:ext>
                  </a:extLst>
                </a:gridCol>
                <a:gridCol w="1460109">
                  <a:extLst>
                    <a:ext uri="{9D8B030D-6E8A-4147-A177-3AD203B41FA5}">
                      <a16:colId xmlns:a16="http://schemas.microsoft.com/office/drawing/2014/main" val="1173473242"/>
                    </a:ext>
                  </a:extLst>
                </a:gridCol>
              </a:tblGrid>
              <a:tr h="741132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 Valores das refeições estimados para o período de Abril a Dezembro de 2018, com os subsídios do Cenário 2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943543"/>
                  </a:ext>
                </a:extLst>
              </a:tr>
              <a:tr h="3927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 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Aluno Regular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TA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Docente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Estagiário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Bolsista Parcial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Bolsista</a:t>
                      </a:r>
                      <a:endParaRPr lang="pt-BR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494039106"/>
                  </a:ext>
                </a:extLst>
              </a:tr>
              <a:tr h="3467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Araras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R$ 148.829,70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R$ 16.400,87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R$ 4.190,67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R$ 9.801,05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R$ 3.7423,20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R$ 163.325,79</a:t>
                      </a:r>
                      <a:endParaRPr lang="pt-BR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551015758"/>
                  </a:ext>
                </a:extLst>
              </a:tr>
              <a:tr h="5764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Lagoa do Sino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R$ 187.968,90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R$ 18.317,20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R$ 13.844,60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R$ 9.015,70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R$ 62.196,00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R$ 242.676,30</a:t>
                      </a:r>
                      <a:endParaRPr lang="pt-BR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372976141"/>
                  </a:ext>
                </a:extLst>
              </a:tr>
              <a:tr h="3393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São Carlos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R$ 607.486,00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R$ 16.443,00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R$ 33.996,00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R$ 395.136,00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R$ 1.547.418,00</a:t>
                      </a:r>
                      <a:endParaRPr lang="pt-BR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916616909"/>
                  </a:ext>
                </a:extLst>
              </a:tr>
              <a:tr h="3430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Sorocaba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R$ 443.365,44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R$ 21.308,87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R$ 9.303,82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R$ 18.364,82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R$ 78.241,20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R$ 320.233,71</a:t>
                      </a:r>
                      <a:endParaRPr lang="pt-BR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253929185"/>
                  </a:ext>
                </a:extLst>
              </a:tr>
              <a:tr h="3728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effectLst/>
                        </a:rPr>
                        <a:t>TOTAL</a:t>
                      </a:r>
                      <a:endParaRPr lang="pt-BR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R$ 1.387.650,04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R$ 72.469,94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R$ 27.339,09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R$ 71.177,57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R$ 572.996,40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R$ 2.273.652,80</a:t>
                      </a:r>
                      <a:endParaRPr lang="pt-BR" sz="1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530999949"/>
                  </a:ext>
                </a:extLst>
              </a:tr>
            </a:tbl>
          </a:graphicData>
        </a:graphic>
      </p:graphicFrame>
      <p:sp>
        <p:nvSpPr>
          <p:cNvPr id="4" name="Retângulo 3">
            <a:extLst>
              <a:ext uri="{FF2B5EF4-FFF2-40B4-BE49-F238E27FC236}">
                <a16:creationId xmlns:a16="http://schemas.microsoft.com/office/drawing/2014/main" id="{AD0D21D9-9738-45E3-9DF0-1FB3053D506D}"/>
              </a:ext>
            </a:extLst>
          </p:cNvPr>
          <p:cNvSpPr/>
          <p:nvPr/>
        </p:nvSpPr>
        <p:spPr>
          <a:xfrm>
            <a:off x="7013518" y="1245478"/>
            <a:ext cx="352692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Estagiário: R$ 0,00;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Bolsista Parcial: R$ 1,80;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Bolsista: R$ 0,00</a:t>
            </a:r>
          </a:p>
        </p:txBody>
      </p:sp>
    </p:spTree>
    <p:extLst>
      <p:ext uri="{BB962C8B-B14F-4D97-AF65-F5344CB8AC3E}">
        <p14:creationId xmlns:p14="http://schemas.microsoft.com/office/powerpoint/2010/main" val="1144918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CA1444-84F7-4989-91D0-EF077D88B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800" dirty="0"/>
              <a:t>subsídios reajustados (Cenário 2)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EFB871-D549-4199-A2C3-361E7328E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987826"/>
            <a:ext cx="10178322" cy="4487789"/>
          </a:xfrm>
        </p:spPr>
        <p:txBody>
          <a:bodyPr>
            <a:normAutofit/>
          </a:bodyPr>
          <a:lstStyle/>
          <a:p>
            <a:pPr lvl="1"/>
            <a:endParaRPr lang="pt-BR" sz="3000" dirty="0"/>
          </a:p>
          <a:p>
            <a:endParaRPr lang="pt-BR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31F9F7FA-6063-4630-A202-A48EB84759B8}"/>
              </a:ext>
            </a:extLst>
          </p:cNvPr>
          <p:cNvSpPr/>
          <p:nvPr/>
        </p:nvSpPr>
        <p:spPr>
          <a:xfrm>
            <a:off x="1603186" y="1339431"/>
            <a:ext cx="9952709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Aluno Regular: R$ 4,50;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Técnico Administrativo: R$ 5,00;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Docente: R$ 7,50;</a:t>
            </a:r>
          </a:p>
          <a:p>
            <a:pPr algn="ctr"/>
            <a:endParaRPr lang="pt-BR" sz="3200" b="1" dirty="0">
              <a:latin typeface="Spranq eco sans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pt-BR" sz="3200" b="1" dirty="0">
              <a:latin typeface="Spranq eco sans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pt-BR" sz="3200" b="1" dirty="0">
              <a:latin typeface="Spranq eco sans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pt-BR" sz="3200" b="1" dirty="0">
              <a:latin typeface="Spranq eco sans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pt-BR" sz="3200" b="1" dirty="0">
              <a:latin typeface="Spranq eco sans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pt-BR" sz="3200" b="1" dirty="0">
              <a:latin typeface="Spranq eco sans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pt-BR" sz="3200" b="1" dirty="0">
              <a:latin typeface="Spranq eco sans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3200" b="1" dirty="0">
                <a:latin typeface="Spranq eco sans"/>
                <a:ea typeface="Calibri" panose="020F0502020204030204" pitchFamily="34" charset="0"/>
                <a:cs typeface="Arial" panose="020B0604020202020204" pitchFamily="34" charset="0"/>
              </a:rPr>
              <a:t>TOTAL: R$ 1.804.569,04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47BA61BB-482A-4E58-8B53-13DFF3C349C7}"/>
              </a:ext>
            </a:extLst>
          </p:cNvPr>
          <p:cNvSpPr/>
          <p:nvPr/>
        </p:nvSpPr>
        <p:spPr>
          <a:xfrm>
            <a:off x="6432172" y="1335746"/>
            <a:ext cx="352692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Estagiário: R$ 0,00;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Bolsista Parcial: R$ 2,00;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Bolsista: R$ 0,00.</a:t>
            </a: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F1DB540C-F99B-4F2E-AC35-77736FD3D4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263558"/>
              </p:ext>
            </p:extLst>
          </p:nvPr>
        </p:nvGraphicFramePr>
        <p:xfrm>
          <a:off x="1603186" y="2649384"/>
          <a:ext cx="9717157" cy="29704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1562">
                  <a:extLst>
                    <a:ext uri="{9D8B030D-6E8A-4147-A177-3AD203B41FA5}">
                      <a16:colId xmlns:a16="http://schemas.microsoft.com/office/drawing/2014/main" val="588913546"/>
                    </a:ext>
                  </a:extLst>
                </a:gridCol>
                <a:gridCol w="1457739">
                  <a:extLst>
                    <a:ext uri="{9D8B030D-6E8A-4147-A177-3AD203B41FA5}">
                      <a16:colId xmlns:a16="http://schemas.microsoft.com/office/drawing/2014/main" val="2443130939"/>
                    </a:ext>
                  </a:extLst>
                </a:gridCol>
                <a:gridCol w="1351722">
                  <a:extLst>
                    <a:ext uri="{9D8B030D-6E8A-4147-A177-3AD203B41FA5}">
                      <a16:colId xmlns:a16="http://schemas.microsoft.com/office/drawing/2014/main" val="4276073010"/>
                    </a:ext>
                  </a:extLst>
                </a:gridCol>
                <a:gridCol w="1296431">
                  <a:extLst>
                    <a:ext uri="{9D8B030D-6E8A-4147-A177-3AD203B41FA5}">
                      <a16:colId xmlns:a16="http://schemas.microsoft.com/office/drawing/2014/main" val="862065852"/>
                    </a:ext>
                  </a:extLst>
                </a:gridCol>
                <a:gridCol w="1290941">
                  <a:extLst>
                    <a:ext uri="{9D8B030D-6E8A-4147-A177-3AD203B41FA5}">
                      <a16:colId xmlns:a16="http://schemas.microsoft.com/office/drawing/2014/main" val="1763951637"/>
                    </a:ext>
                  </a:extLst>
                </a:gridCol>
                <a:gridCol w="1308767">
                  <a:extLst>
                    <a:ext uri="{9D8B030D-6E8A-4147-A177-3AD203B41FA5}">
                      <a16:colId xmlns:a16="http://schemas.microsoft.com/office/drawing/2014/main" val="3189448036"/>
                    </a:ext>
                  </a:extLst>
                </a:gridCol>
                <a:gridCol w="1579995">
                  <a:extLst>
                    <a:ext uri="{9D8B030D-6E8A-4147-A177-3AD203B41FA5}">
                      <a16:colId xmlns:a16="http://schemas.microsoft.com/office/drawing/2014/main" val="475663231"/>
                    </a:ext>
                  </a:extLst>
                </a:gridCol>
              </a:tblGrid>
              <a:tr h="743989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Valores das refeições estimados para o período de Abril a Dezembro de 2018, com os subsídios do Cenário 3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470" marR="89470" marT="44735" marB="44735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7150063"/>
                  </a:ext>
                </a:extLst>
              </a:tr>
              <a:tr h="3083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 </a:t>
                      </a:r>
                      <a:endParaRPr lang="pt-B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721" marR="787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Aluno Regular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721" marR="787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TA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721" marR="787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Docente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721" marR="787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Estagiário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721" marR="787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Bolsista Parcial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721" marR="7872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Bolsista</a:t>
                      </a:r>
                      <a:endParaRPr lang="pt-BR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721" marR="78721" marT="0" marB="0"/>
                </a:tc>
                <a:extLst>
                  <a:ext uri="{0D108BD9-81ED-4DB2-BD59-A6C34878D82A}">
                    <a16:rowId xmlns:a16="http://schemas.microsoft.com/office/drawing/2014/main" val="1864955598"/>
                  </a:ext>
                </a:extLst>
              </a:tr>
              <a:tr h="33024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Araras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721" marR="78721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R$ 122.534,70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R$ 12.881,37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-3.382,83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R$ 9.801,05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R$ 35.935,20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R$ 163.325,79</a:t>
                      </a:r>
                      <a:endParaRPr lang="pt-BR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721" marR="78721" marT="0" marB="0"/>
                </a:tc>
                <a:extLst>
                  <a:ext uri="{0D108BD9-81ED-4DB2-BD59-A6C34878D82A}">
                    <a16:rowId xmlns:a16="http://schemas.microsoft.com/office/drawing/2014/main" val="2835933647"/>
                  </a:ext>
                </a:extLst>
              </a:tr>
              <a:tr h="519401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Lagoa do Sino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721" marR="78721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R$ 168.788,40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R$ 16.235,70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R$ 6.683,60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R$ 9.015,70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R$ 60.444,00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R$ 242.676,30</a:t>
                      </a:r>
                      <a:endParaRPr lang="pt-BR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721" marR="78721" marT="0" marB="0"/>
                </a:tc>
                <a:extLst>
                  <a:ext uri="{0D108BD9-81ED-4DB2-BD59-A6C34878D82A}">
                    <a16:rowId xmlns:a16="http://schemas.microsoft.com/office/drawing/2014/main" val="2543038033"/>
                  </a:ext>
                </a:extLst>
              </a:tr>
              <a:tr h="339953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São Carlos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721" marR="78721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R$ 455.614,50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R$ 10.962,00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-4.677,00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R$ 33.996,00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R$ 376.320,00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R$ 1.547.418,00</a:t>
                      </a:r>
                      <a:endParaRPr lang="pt-BR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721" marR="78721" marT="0" marB="0"/>
                </a:tc>
                <a:extLst>
                  <a:ext uri="{0D108BD9-81ED-4DB2-BD59-A6C34878D82A}">
                    <a16:rowId xmlns:a16="http://schemas.microsoft.com/office/drawing/2014/main" val="1725286586"/>
                  </a:ext>
                </a:extLst>
              </a:tr>
              <a:tr h="364235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Sorocaba</a:t>
                      </a:r>
                      <a:endParaRPr lang="pt-B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721" marR="78721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R$ 381.269,44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R$ 17.838,37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R$ 414,82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R$ 18.364,82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R$ 75.529,20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R$ 320.233,71</a:t>
                      </a:r>
                      <a:endParaRPr lang="pt-BR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721" marR="78721" marT="0" marB="0"/>
                </a:tc>
                <a:extLst>
                  <a:ext uri="{0D108BD9-81ED-4DB2-BD59-A6C34878D82A}">
                    <a16:rowId xmlns:a16="http://schemas.microsoft.com/office/drawing/2014/main" val="3632325270"/>
                  </a:ext>
                </a:extLst>
              </a:tr>
              <a:tr h="364235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effectLst/>
                        </a:rPr>
                        <a:t>TOTAL</a:t>
                      </a:r>
                      <a:endParaRPr lang="pt-BR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721" marR="78721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R$ 1.128.207,04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R$ 57.917,44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-961,41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R$ 71.177,57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R$ 548.228,4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R$ 2.273.652,80</a:t>
                      </a:r>
                      <a:endParaRPr lang="pt-BR" sz="18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721" marR="78721" marT="0" marB="0"/>
                </a:tc>
                <a:extLst>
                  <a:ext uri="{0D108BD9-81ED-4DB2-BD59-A6C34878D82A}">
                    <a16:rowId xmlns:a16="http://schemas.microsoft.com/office/drawing/2014/main" val="29660237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0244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4525BB-39ED-4DAB-8330-AC12416FF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5300" dirty="0"/>
              <a:t>Cenário 1</a:t>
            </a:r>
            <a:br>
              <a:rPr lang="pt-BR" sz="4000" dirty="0"/>
            </a:br>
            <a:br>
              <a:rPr lang="pt-BR" sz="4000" dirty="0"/>
            </a:br>
            <a:r>
              <a:rPr lang="pt-BR" sz="3600" dirty="0"/>
              <a:t>AR:  4,00 – TA:  4,50 – DO: 6,00</a:t>
            </a:r>
            <a:br>
              <a:rPr lang="pt-BR" sz="3600" dirty="0"/>
            </a:br>
            <a:r>
              <a:rPr lang="pt-BR" sz="3600" dirty="0"/>
              <a:t>ES: 0,00 – BP: 1,80 – BO: 0,00</a:t>
            </a:r>
          </a:p>
        </p:txBody>
      </p:sp>
      <p:graphicFrame>
        <p:nvGraphicFramePr>
          <p:cNvPr id="6" name="Espaço Reservado para Conteúdo 5">
            <a:extLst>
              <a:ext uri="{FF2B5EF4-FFF2-40B4-BE49-F238E27FC236}">
                <a16:creationId xmlns:a16="http://schemas.microsoft.com/office/drawing/2014/main" id="{689B8373-BF5C-449E-A889-F92734D7A1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508593"/>
              </p:ext>
            </p:extLst>
          </p:nvPr>
        </p:nvGraphicFramePr>
        <p:xfrm>
          <a:off x="886691" y="2230582"/>
          <a:ext cx="10986654" cy="4627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6967668"/>
      </p:ext>
    </p:extLst>
  </p:cSld>
  <p:clrMapOvr>
    <a:masterClrMapping/>
  </p:clrMapOvr>
</p:sld>
</file>

<file path=ppt/theme/theme1.xml><?xml version="1.0" encoding="utf-8"?>
<a:theme xmlns:a="http://schemas.openxmlformats.org/drawingml/2006/main" name="Selo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TM10001106[[fn=Selo]]</Template>
  <TotalTime>562</TotalTime>
  <Words>944</Words>
  <Application>Microsoft Office PowerPoint</Application>
  <PresentationFormat>Widescreen</PresentationFormat>
  <Paragraphs>281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8" baseType="lpstr">
      <vt:lpstr>Arial</vt:lpstr>
      <vt:lpstr>Calibri</vt:lpstr>
      <vt:lpstr>Gill Sans MT</vt:lpstr>
      <vt:lpstr>Impact</vt:lpstr>
      <vt:lpstr>Spranq eco sans</vt:lpstr>
      <vt:lpstr>Times New Roman</vt:lpstr>
      <vt:lpstr>Selo</vt:lpstr>
      <vt:lpstr>ATUALIZAção  da SITUAÇÃO FINANCEIRA dos Rus da ufscAR</vt:lpstr>
      <vt:lpstr>Cálculo dos subsídios para 2018</vt:lpstr>
      <vt:lpstr>Cálculo dos subsídios para 2018</vt:lpstr>
      <vt:lpstr>subsídios ATUAIS</vt:lpstr>
      <vt:lpstr>subsídios ATUAIS</vt:lpstr>
      <vt:lpstr>Inclusão dos GRUPOS 1 e 2</vt:lpstr>
      <vt:lpstr>subsídios reajustados (Cenário 1)</vt:lpstr>
      <vt:lpstr>subsídios reajustados (Cenário 2)</vt:lpstr>
      <vt:lpstr>Cenário 1  AR:  4,00 – TA:  4,50 – DO: 6,00 ES: 0,00 – BP: 1,80 – BO: 0,00</vt:lpstr>
      <vt:lpstr>Cenário 2  AR:  4,50 – TA: 5,0– DO: 7,50 ES: 0,00 – BP: 2,00 – BO: 0,00</vt:lpstr>
      <vt:lpstr>Apontamentos das reuniões públicas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Resultados Apontados pela comissão de discussão de categorias e subsídios do RUs</dc:title>
  <dc:creator>leo andrade</dc:creator>
  <cp:lastModifiedBy>leo andrade</cp:lastModifiedBy>
  <cp:revision>57</cp:revision>
  <dcterms:created xsi:type="dcterms:W3CDTF">2018-03-13T23:21:45Z</dcterms:created>
  <dcterms:modified xsi:type="dcterms:W3CDTF">2018-04-20T13:33:38Z</dcterms:modified>
</cp:coreProperties>
</file>