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81" r:id="rId2"/>
    <p:sldMasterId id="2147483693" r:id="rId3"/>
  </p:sldMasterIdLst>
  <p:notesMasterIdLst>
    <p:notesMasterId r:id="rId44"/>
  </p:notesMasterIdLst>
  <p:sldIdLst>
    <p:sldId id="326" r:id="rId4"/>
    <p:sldId id="257" r:id="rId5"/>
    <p:sldId id="290" r:id="rId6"/>
    <p:sldId id="261" r:id="rId7"/>
    <p:sldId id="262" r:id="rId8"/>
    <p:sldId id="263" r:id="rId9"/>
    <p:sldId id="274" r:id="rId10"/>
    <p:sldId id="291" r:id="rId11"/>
    <p:sldId id="266" r:id="rId12"/>
    <p:sldId id="267" r:id="rId13"/>
    <p:sldId id="324" r:id="rId14"/>
    <p:sldId id="320" r:id="rId15"/>
    <p:sldId id="293" r:id="rId16"/>
    <p:sldId id="325" r:id="rId17"/>
    <p:sldId id="292" r:id="rId18"/>
    <p:sldId id="294" r:id="rId19"/>
    <p:sldId id="289" r:id="rId20"/>
    <p:sldId id="265" r:id="rId21"/>
    <p:sldId id="295" r:id="rId22"/>
    <p:sldId id="288" r:id="rId23"/>
    <p:sldId id="286" r:id="rId24"/>
    <p:sldId id="287" r:id="rId25"/>
    <p:sldId id="322" r:id="rId26"/>
    <p:sldId id="278" r:id="rId27"/>
    <p:sldId id="279" r:id="rId28"/>
    <p:sldId id="296" r:id="rId29"/>
    <p:sldId id="309" r:id="rId30"/>
    <p:sldId id="314" r:id="rId31"/>
    <p:sldId id="319" r:id="rId32"/>
    <p:sldId id="327" r:id="rId33"/>
    <p:sldId id="307" r:id="rId34"/>
    <p:sldId id="315" r:id="rId35"/>
    <p:sldId id="316" r:id="rId36"/>
    <p:sldId id="299" r:id="rId37"/>
    <p:sldId id="317" r:id="rId38"/>
    <p:sldId id="318" r:id="rId39"/>
    <p:sldId id="285" r:id="rId40"/>
    <p:sldId id="258" r:id="rId41"/>
    <p:sldId id="323" r:id="rId42"/>
    <p:sldId id="259" r:id="rId43"/>
  </p:sldIdLst>
  <p:sldSz cx="14630400" cy="8229600"/>
  <p:notesSz cx="8229600" cy="14630400"/>
  <p:embeddedFontLst>
    <p:embeddedFont>
      <p:font typeface="Barlow Bold" panose="020B0604020202020204" charset="0"/>
      <p:bold r:id="rId45"/>
    </p:embeddedFont>
    <p:embeddedFont>
      <p:font typeface="DM Sans" pitchFamily="2" charset="0"/>
      <p:regular r:id="rId46"/>
      <p:bold r:id="rId47"/>
      <p:italic r:id="rId48"/>
      <p:boldItalic r:id="rId49"/>
    </p:embeddedFont>
    <p:embeddedFont>
      <p:font typeface="Montserrat" panose="00000500000000000000" pitchFamily="2" charset="0"/>
      <p:regular r:id="rId50"/>
      <p:bold r:id="rId51"/>
      <p:italic r:id="rId52"/>
      <p:boldItalic r:id="rId53"/>
    </p:embeddedFont>
    <p:embeddedFont>
      <p:font typeface="Montserrat Bold" panose="00000800000000000000" pitchFamily="2" charset="0"/>
      <p:bold r:id="rId54"/>
    </p:embeddedFont>
    <p:embeddedFont>
      <p:font typeface="PT Serif" panose="020A0603040505020204" pitchFamily="18" charset="0"/>
      <p:regular r:id="rId55"/>
      <p:bold r:id="rId56"/>
      <p:italic r:id="rId57"/>
      <p:boldItalic r:id="rId58"/>
    </p:embeddedFont>
    <p:embeddedFont>
      <p:font typeface="Source Sans 3" panose="020B0604020202020204" charset="0"/>
      <p:regular r:id="rId59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450D"/>
    <a:srgbClr val="7252A0"/>
    <a:srgbClr val="7B354E"/>
    <a:srgbClr val="4B37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61" d="100"/>
          <a:sy n="61" d="100"/>
        </p:scale>
        <p:origin x="61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7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63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5" Type="http://schemas.openxmlformats.org/officeDocument/2006/relationships/slide" Target="slides/slide2.xml"/><Relationship Id="rId61" Type="http://schemas.openxmlformats.org/officeDocument/2006/relationships/viewProps" Target="view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8" Type="http://schemas.openxmlformats.org/officeDocument/2006/relationships/slide" Target="slides/slide5.xml"/><Relationship Id="rId51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2.fntdata"/><Relationship Id="rId59" Type="http://schemas.openxmlformats.org/officeDocument/2006/relationships/font" Target="fonts/font15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10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G:\Drives%20compartilhados\ProPlan\Or&#231;amento\Reuni&#227;o_Diretores_Centros\Dado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dirty="0"/>
              <a:t>Composição da Matriz de Distribuição por Centros Acadêmicos (2025)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9.3655799931271294E-2"/>
          <c:y val="8.8269653417639038E-2"/>
          <c:w val="0.88243818940142227"/>
          <c:h val="0.76819555469277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Planilha2!$B$1</c:f>
              <c:strCache>
                <c:ptCount val="1"/>
                <c:pt idx="0">
                  <c:v>IRAT 2025</c:v>
                </c:pt>
              </c:strCache>
            </c:strRef>
          </c:tx>
          <c:spPr>
            <a:solidFill>
              <a:srgbClr val="4B376A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1705584439398457E-2"/>
                  <c:y val="2.4458202664904135E-3"/>
                </c:manualLayout>
              </c:layout>
              <c:tx>
                <c:rich>
                  <a:bodyPr/>
                  <a:lstStyle/>
                  <a:p>
                    <a:fld id="{8B51496C-CA06-4D2A-9254-6B7F6881916C}" type="VALUE">
                      <a:rPr lang="en-US" smtClean="0"/>
                      <a:pPr/>
                      <a:t>[VALOR]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E018-4090-8856-AFACF664DD9E}"/>
                </c:ext>
              </c:extLst>
            </c:dLbl>
            <c:dLbl>
              <c:idx val="1"/>
              <c:layout>
                <c:manualLayout>
                  <c:x val="1.9023350663639076E-2"/>
                  <c:y val="1.2229101332451978E-2"/>
                </c:manualLayout>
              </c:layout>
              <c:tx>
                <c:rich>
                  <a:bodyPr/>
                  <a:lstStyle/>
                  <a:p>
                    <a:fld id="{454883A3-4A59-4672-B076-FBE6FE6DF4A3}" type="VALUE">
                      <a:rPr lang="en-US" smtClean="0"/>
                      <a:pPr/>
                      <a:t>[VALOR]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E018-4090-8856-AFACF664DD9E}"/>
                </c:ext>
              </c:extLst>
            </c:dLbl>
            <c:dLbl>
              <c:idx val="2"/>
              <c:layout>
                <c:manualLayout>
                  <c:x val="3.0120305217428478E-2"/>
                  <c:y val="-9.7832810659616541E-3"/>
                </c:manualLayout>
              </c:layout>
              <c:tx>
                <c:rich>
                  <a:bodyPr/>
                  <a:lstStyle/>
                  <a:p>
                    <a:fld id="{B0E85C31-587A-4E3E-9E66-A28D7EEAFDE0}" type="VALUE">
                      <a:rPr lang="en-US" smtClean="0"/>
                      <a:pPr/>
                      <a:t>[VALOR]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E018-4090-8856-AFACF664DD9E}"/>
                </c:ext>
              </c:extLst>
            </c:dLbl>
            <c:dLbl>
              <c:idx val="3"/>
              <c:layout>
                <c:manualLayout>
                  <c:x val="2.3779188329548784E-2"/>
                  <c:y val="0"/>
                </c:manualLayout>
              </c:layout>
              <c:tx>
                <c:rich>
                  <a:bodyPr/>
                  <a:lstStyle/>
                  <a:p>
                    <a:fld id="{B62F0C1F-92A0-43E9-9B91-19093F1E70A2}" type="VALUE">
                      <a:rPr lang="en-US" smtClean="0"/>
                      <a:pPr/>
                      <a:t>[VALOR]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E018-4090-8856-AFACF664DD9E}"/>
                </c:ext>
              </c:extLst>
            </c:dLbl>
            <c:dLbl>
              <c:idx val="4"/>
              <c:layout>
                <c:manualLayout>
                  <c:x val="1.1096954553789432E-2"/>
                  <c:y val="1.7120741865432894E-2"/>
                </c:manualLayout>
              </c:layout>
              <c:tx>
                <c:rich>
                  <a:bodyPr/>
                  <a:lstStyle/>
                  <a:p>
                    <a:fld id="{016FBD68-451A-4623-99D3-1D8A22AAAE33}" type="VALUE">
                      <a:rPr lang="en-US" smtClean="0"/>
                      <a:pPr/>
                      <a:t>[VALOR]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E018-4090-8856-AFACF664DD9E}"/>
                </c:ext>
              </c:extLst>
            </c:dLbl>
            <c:dLbl>
              <c:idx val="5"/>
              <c:layout>
                <c:manualLayout>
                  <c:x val="1.5852792219699229E-2"/>
                  <c:y val="2.6904022931394503E-2"/>
                </c:manualLayout>
              </c:layout>
              <c:tx>
                <c:rich>
                  <a:bodyPr/>
                  <a:lstStyle/>
                  <a:p>
                    <a:fld id="{5659526D-49E7-4D31-AA41-FF6F9DA68A20}" type="VALUE">
                      <a:rPr lang="en-US" smtClean="0"/>
                      <a:pPr/>
                      <a:t>[VALOR]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E018-4090-8856-AFACF664DD9E}"/>
                </c:ext>
              </c:extLst>
            </c:dLbl>
            <c:dLbl>
              <c:idx val="6"/>
              <c:layout>
                <c:manualLayout>
                  <c:x val="2.2193909107578891E-2"/>
                  <c:y val="1.9566562131923308E-2"/>
                </c:manualLayout>
              </c:layout>
              <c:tx>
                <c:rich>
                  <a:bodyPr/>
                  <a:lstStyle/>
                  <a:p>
                    <a:fld id="{36D7E5B2-0487-4D21-A8AB-21327B314170}" type="VALUE">
                      <a:rPr lang="en-US" smtClean="0"/>
                      <a:pPr/>
                      <a:t>[VALOR]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E018-4090-8856-AFACF664DD9E}"/>
                </c:ext>
              </c:extLst>
            </c:dLbl>
            <c:dLbl>
              <c:idx val="7"/>
              <c:layout>
                <c:manualLayout>
                  <c:x val="4.9143655881067581E-2"/>
                  <c:y val="1.4674921598942459E-2"/>
                </c:manualLayout>
              </c:layout>
              <c:tx>
                <c:rich>
                  <a:bodyPr/>
                  <a:lstStyle/>
                  <a:p>
                    <a:fld id="{1AF9DCBC-062C-4FA8-B8C6-6F335C8F874A}" type="VALUE">
                      <a:rPr lang="en-US" smtClean="0"/>
                      <a:pPr/>
                      <a:t>[VALOR]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E018-4090-8856-AFACF664DD9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Planilha2!$A$2:$A$9</c:f>
              <c:strCache>
                <c:ptCount val="8"/>
                <c:pt idx="0">
                  <c:v>CCBS</c:v>
                </c:pt>
                <c:pt idx="1">
                  <c:v>CCET</c:v>
                </c:pt>
                <c:pt idx="2">
                  <c:v>CECH</c:v>
                </c:pt>
                <c:pt idx="3">
                  <c:v>CCA</c:v>
                </c:pt>
                <c:pt idx="4">
                  <c:v>CCGT</c:v>
                </c:pt>
                <c:pt idx="5">
                  <c:v>CCHB</c:v>
                </c:pt>
                <c:pt idx="6">
                  <c:v>CCTS</c:v>
                </c:pt>
                <c:pt idx="7">
                  <c:v>CCN</c:v>
                </c:pt>
              </c:strCache>
            </c:strRef>
          </c:cat>
          <c:val>
            <c:numRef>
              <c:f>Planilha2!$B$2:$B$9</c:f>
              <c:numCache>
                <c:formatCode>General</c:formatCode>
                <c:ptCount val="8"/>
                <c:pt idx="0">
                  <c:v>21.19</c:v>
                </c:pt>
                <c:pt idx="1">
                  <c:v>31.4</c:v>
                </c:pt>
                <c:pt idx="2">
                  <c:v>15.98</c:v>
                </c:pt>
                <c:pt idx="3">
                  <c:v>12.64</c:v>
                </c:pt>
                <c:pt idx="4">
                  <c:v>5.47</c:v>
                </c:pt>
                <c:pt idx="5">
                  <c:v>5.8</c:v>
                </c:pt>
                <c:pt idx="6">
                  <c:v>3.76</c:v>
                </c:pt>
                <c:pt idx="7">
                  <c:v>3.76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C98-4F94-B789-ABB08577C2DE}"/>
            </c:ext>
          </c:extLst>
        </c:ser>
        <c:ser>
          <c:idx val="1"/>
          <c:order val="1"/>
          <c:tx>
            <c:strRef>
              <c:f>Planilha2!$C$1</c:f>
              <c:strCache>
                <c:ptCount val="1"/>
                <c:pt idx="0">
                  <c:v>IRAT 2026</c:v>
                </c:pt>
              </c:strCache>
            </c:strRef>
          </c:tx>
          <c:spPr>
            <a:solidFill>
              <a:srgbClr val="7B354E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9.5116753318195951E-3"/>
                  <c:y val="-1.2229101332452069E-2"/>
                </c:manualLayout>
              </c:layout>
              <c:tx>
                <c:rich>
                  <a:bodyPr/>
                  <a:lstStyle/>
                  <a:p>
                    <a:fld id="{35EF4233-C0B4-42BB-9FD0-61C632FE3FF0}" type="VALUE">
                      <a:rPr lang="en-US" smtClean="0"/>
                      <a:pPr/>
                      <a:t>[VALOR]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E-E018-4090-8856-AFACF664DD9E}"/>
                </c:ext>
              </c:extLst>
            </c:dLbl>
            <c:dLbl>
              <c:idx val="1"/>
              <c:layout>
                <c:manualLayout>
                  <c:x val="1.426751299772919E-2"/>
                  <c:y val="-4.8916405329808271E-3"/>
                </c:manualLayout>
              </c:layout>
              <c:tx>
                <c:rich>
                  <a:bodyPr/>
                  <a:lstStyle/>
                  <a:p>
                    <a:fld id="{04E86F60-CF3B-4A0E-BD38-96372B8444A8}" type="VALUE">
                      <a:rPr lang="en-US" smtClean="0"/>
                      <a:pPr/>
                      <a:t>[VALOR]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E018-4090-8856-AFACF664DD9E}"/>
                </c:ext>
              </c:extLst>
            </c:dLbl>
            <c:dLbl>
              <c:idx val="2"/>
              <c:layout>
                <c:manualLayout>
                  <c:x val="1.5852792219699229E-2"/>
                  <c:y val="-2.2012382398413813E-2"/>
                </c:manualLayout>
              </c:layout>
              <c:tx>
                <c:rich>
                  <a:bodyPr/>
                  <a:lstStyle/>
                  <a:p>
                    <a:fld id="{D5FE7BB9-33E7-4EAB-9222-E3CF720D00DC}" type="VALUE">
                      <a:rPr lang="en-US" smtClean="0"/>
                      <a:pPr/>
                      <a:t>[VALOR]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E018-4090-8856-AFACF664DD9E}"/>
                </c:ext>
              </c:extLst>
            </c:dLbl>
            <c:dLbl>
              <c:idx val="3"/>
              <c:layout>
                <c:manualLayout>
                  <c:x val="4.2802538993187915E-2"/>
                  <c:y val="-2.9349843197884962E-2"/>
                </c:manualLayout>
              </c:layout>
              <c:tx>
                <c:rich>
                  <a:bodyPr/>
                  <a:lstStyle/>
                  <a:p>
                    <a:fld id="{E1123B6E-A6FC-46A1-AD4D-420538766554}" type="VALUE">
                      <a:rPr lang="en-US" smtClean="0"/>
                      <a:pPr/>
                      <a:t>[VALOR]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E018-4090-8856-AFACF664DD9E}"/>
                </c:ext>
              </c:extLst>
            </c:dLbl>
            <c:dLbl>
              <c:idx val="4"/>
              <c:layout>
                <c:manualLayout>
                  <c:x val="1.7438071441669152E-2"/>
                  <c:y val="7.3374607994712406E-3"/>
                </c:manualLayout>
              </c:layout>
              <c:tx>
                <c:rich>
                  <a:bodyPr/>
                  <a:lstStyle/>
                  <a:p>
                    <a:fld id="{17AAA739-C4F8-4AF4-8D38-7E24F2A85A77}" type="VALUE">
                      <a:rPr lang="en-US" smtClean="0"/>
                      <a:pPr/>
                      <a:t>[VALOR]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E018-4090-8856-AFACF664DD9E}"/>
                </c:ext>
              </c:extLst>
            </c:dLbl>
            <c:dLbl>
              <c:idx val="5"/>
              <c:layout>
                <c:manualLayout>
                  <c:x val="2.0608629885608999E-2"/>
                  <c:y val="0"/>
                </c:manualLayout>
              </c:layout>
              <c:tx>
                <c:rich>
                  <a:bodyPr/>
                  <a:lstStyle/>
                  <a:p>
                    <a:fld id="{D5EC711D-C501-4D5A-93F5-6DC3D25992B6}" type="VALUE">
                      <a:rPr lang="en-US" smtClean="0"/>
                      <a:pPr/>
                      <a:t>[VALOR]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E018-4090-8856-AFACF664DD9E}"/>
                </c:ext>
              </c:extLst>
            </c:dLbl>
            <c:dLbl>
              <c:idx val="6"/>
              <c:layout>
                <c:manualLayout>
                  <c:x val="1.4267512997729334E-2"/>
                  <c:y val="-4.4839520229026922E-17"/>
                </c:manualLayout>
              </c:layout>
              <c:tx>
                <c:rich>
                  <a:bodyPr/>
                  <a:lstStyle/>
                  <a:p>
                    <a:fld id="{3DB7F6ED-139E-41B9-8897-F46E0333240E}" type="VALUE">
                      <a:rPr lang="en-US" smtClean="0"/>
                      <a:pPr/>
                      <a:t>[VALOR]</a:t>
                    </a:fld>
                    <a:r>
                      <a:rPr lang="en-US" dirty="0"/>
                      <a:t>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E018-4090-8856-AFACF664DD9E}"/>
                </c:ext>
              </c:extLst>
            </c:dLbl>
            <c:dLbl>
              <c:idx val="7"/>
              <c:layout>
                <c:manualLayout>
                  <c:x val="1.9023350663639076E-2"/>
                  <c:y val="9.6292136464790659E-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7727BBA-5C5B-4A1A-AD70-777FB8DC0508}" type="VALUE">
                      <a:rPr lang="en-US" smtClean="0"/>
                      <a:pPr>
                        <a:defRPr sz="1600"/>
                      </a:pPr>
                      <a:t>[VALOR]</a:t>
                    </a:fld>
                    <a:r>
                      <a:rPr lang="en-US" dirty="0"/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165121560334168"/>
                      <c:h val="8.4454173801913973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E018-4090-8856-AFACF664DD9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Planilha2!$A$2:$A$9</c:f>
              <c:strCache>
                <c:ptCount val="8"/>
                <c:pt idx="0">
                  <c:v>CCBS</c:v>
                </c:pt>
                <c:pt idx="1">
                  <c:v>CCET</c:v>
                </c:pt>
                <c:pt idx="2">
                  <c:v>CECH</c:v>
                </c:pt>
                <c:pt idx="3">
                  <c:v>CCA</c:v>
                </c:pt>
                <c:pt idx="4">
                  <c:v>CCGT</c:v>
                </c:pt>
                <c:pt idx="5">
                  <c:v>CCHB</c:v>
                </c:pt>
                <c:pt idx="6">
                  <c:v>CCTS</c:v>
                </c:pt>
                <c:pt idx="7">
                  <c:v>CCN</c:v>
                </c:pt>
              </c:strCache>
            </c:strRef>
          </c:cat>
          <c:val>
            <c:numRef>
              <c:f>Planilha2!$C$2:$C$9</c:f>
              <c:numCache>
                <c:formatCode>General</c:formatCode>
                <c:ptCount val="8"/>
                <c:pt idx="0">
                  <c:v>14.62</c:v>
                </c:pt>
                <c:pt idx="1">
                  <c:v>35.54</c:v>
                </c:pt>
                <c:pt idx="2">
                  <c:v>10.91</c:v>
                </c:pt>
                <c:pt idx="3">
                  <c:v>7.89</c:v>
                </c:pt>
                <c:pt idx="4">
                  <c:v>8.0399999999999991</c:v>
                </c:pt>
                <c:pt idx="5">
                  <c:v>6.64</c:v>
                </c:pt>
                <c:pt idx="6">
                  <c:v>5.94</c:v>
                </c:pt>
                <c:pt idx="7">
                  <c:v>10.42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C98-4F94-B789-ABB08577C2D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1"/>
        <c:overlap val="-4"/>
        <c:axId val="1643604512"/>
        <c:axId val="1643605472"/>
      </c:barChart>
      <c:catAx>
        <c:axId val="16436045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643605472"/>
        <c:crosses val="autoZero"/>
        <c:auto val="1"/>
        <c:lblAlgn val="ctr"/>
        <c:lblOffset val="100"/>
        <c:noMultiLvlLbl val="0"/>
      </c:catAx>
      <c:valAx>
        <c:axId val="16436054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6436045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6590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8379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9231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0360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7220" y="1917383"/>
            <a:ext cx="6995160" cy="132302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4440" y="3497580"/>
            <a:ext cx="5760720" cy="15773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1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8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2655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7476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082" y="3966210"/>
            <a:ext cx="6995160" cy="1225868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082" y="2616042"/>
            <a:ext cx="6995160" cy="1350168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6579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1480" y="1440180"/>
            <a:ext cx="3634740" cy="4073367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83380" y="1440180"/>
            <a:ext cx="3634740" cy="4073367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9941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1480" y="1381602"/>
            <a:ext cx="3636169" cy="575786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1480" y="1957388"/>
            <a:ext cx="3636169" cy="3556159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80523" y="1381602"/>
            <a:ext cx="3637598" cy="575786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80523" y="1957388"/>
            <a:ext cx="3637598" cy="3556159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9966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4573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022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480" y="245745"/>
            <a:ext cx="2707482" cy="1045845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7545" y="245745"/>
            <a:ext cx="4600575" cy="5267802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1480" y="1291590"/>
            <a:ext cx="2707482" cy="4221957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7074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3059" y="4320540"/>
            <a:ext cx="4937760" cy="510064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13059" y="551498"/>
            <a:ext cx="4937760" cy="3703320"/>
          </a:xfr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13059" y="4830604"/>
            <a:ext cx="4937760" cy="724376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2721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9542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66460" y="247174"/>
            <a:ext cx="1851660" cy="52663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1480" y="247174"/>
            <a:ext cx="5417820" cy="526637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339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86219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5461003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6868748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40799666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13589273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806590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29447217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34842883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27518303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370453498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1621653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395261946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181032429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8249068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19633170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2320084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175802810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24054011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266142088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366236352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12406412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1131719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5396220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184607735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24675937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3266403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116344643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105136857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123584467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409504792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166632892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23445095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313750406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362948546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400182237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1012390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200926853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388892845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288386200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367169280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199477173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334720101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210589371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150219167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141753062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1478156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154738505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55727333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  <p:extLst>
      <p:ext uri="{BB962C8B-B14F-4D97-AF65-F5344CB8AC3E}">
        <p14:creationId xmlns:p14="http://schemas.microsoft.com/office/powerpoint/2010/main" val="1039249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26" Type="http://schemas.openxmlformats.org/officeDocument/2006/relationships/slideLayout" Target="../slideLayouts/slideLayout69.xml"/><Relationship Id="rId39" Type="http://schemas.openxmlformats.org/officeDocument/2006/relationships/slideLayout" Target="../slideLayouts/slideLayout82.xml"/><Relationship Id="rId21" Type="http://schemas.openxmlformats.org/officeDocument/2006/relationships/slideLayout" Target="../slideLayouts/slideLayout64.xml"/><Relationship Id="rId34" Type="http://schemas.openxmlformats.org/officeDocument/2006/relationships/slideLayout" Target="../slideLayouts/slideLayout77.xml"/><Relationship Id="rId42" Type="http://schemas.openxmlformats.org/officeDocument/2006/relationships/slideLayout" Target="../slideLayouts/slideLayout85.xml"/><Relationship Id="rId47" Type="http://schemas.openxmlformats.org/officeDocument/2006/relationships/slideLayout" Target="../slideLayouts/slideLayout90.xml"/><Relationship Id="rId50" Type="http://schemas.openxmlformats.org/officeDocument/2006/relationships/theme" Target="../theme/theme3.xml"/><Relationship Id="rId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9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54.xml"/><Relationship Id="rId24" Type="http://schemas.openxmlformats.org/officeDocument/2006/relationships/slideLayout" Target="../slideLayouts/slideLayout67.xml"/><Relationship Id="rId32" Type="http://schemas.openxmlformats.org/officeDocument/2006/relationships/slideLayout" Target="../slideLayouts/slideLayout75.xml"/><Relationship Id="rId37" Type="http://schemas.openxmlformats.org/officeDocument/2006/relationships/slideLayout" Target="../slideLayouts/slideLayout80.xml"/><Relationship Id="rId40" Type="http://schemas.openxmlformats.org/officeDocument/2006/relationships/slideLayout" Target="../slideLayouts/slideLayout83.xml"/><Relationship Id="rId45" Type="http://schemas.openxmlformats.org/officeDocument/2006/relationships/slideLayout" Target="../slideLayouts/slideLayout88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23" Type="http://schemas.openxmlformats.org/officeDocument/2006/relationships/slideLayout" Target="../slideLayouts/slideLayout66.xml"/><Relationship Id="rId28" Type="http://schemas.openxmlformats.org/officeDocument/2006/relationships/slideLayout" Target="../slideLayouts/slideLayout71.xml"/><Relationship Id="rId36" Type="http://schemas.openxmlformats.org/officeDocument/2006/relationships/slideLayout" Target="../slideLayouts/slideLayout79.xml"/><Relationship Id="rId49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31" Type="http://schemas.openxmlformats.org/officeDocument/2006/relationships/slideLayout" Target="../slideLayouts/slideLayout74.xml"/><Relationship Id="rId44" Type="http://schemas.openxmlformats.org/officeDocument/2006/relationships/slideLayout" Target="../slideLayouts/slideLayout87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slideLayout" Target="../slideLayouts/slideLayout65.xml"/><Relationship Id="rId27" Type="http://schemas.openxmlformats.org/officeDocument/2006/relationships/slideLayout" Target="../slideLayouts/slideLayout70.xml"/><Relationship Id="rId30" Type="http://schemas.openxmlformats.org/officeDocument/2006/relationships/slideLayout" Target="../slideLayouts/slideLayout73.xml"/><Relationship Id="rId35" Type="http://schemas.openxmlformats.org/officeDocument/2006/relationships/slideLayout" Target="../slideLayouts/slideLayout78.xml"/><Relationship Id="rId43" Type="http://schemas.openxmlformats.org/officeDocument/2006/relationships/slideLayout" Target="../slideLayouts/slideLayout86.xml"/><Relationship Id="rId48" Type="http://schemas.openxmlformats.org/officeDocument/2006/relationships/slideLayout" Target="../slideLayouts/slideLayout91.xml"/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5" Type="http://schemas.openxmlformats.org/officeDocument/2006/relationships/slideLayout" Target="../slideLayouts/slideLayout68.xml"/><Relationship Id="rId33" Type="http://schemas.openxmlformats.org/officeDocument/2006/relationships/slideLayout" Target="../slideLayouts/slideLayout76.xml"/><Relationship Id="rId38" Type="http://schemas.openxmlformats.org/officeDocument/2006/relationships/slideLayout" Target="../slideLayouts/slideLayout81.xml"/><Relationship Id="rId46" Type="http://schemas.openxmlformats.org/officeDocument/2006/relationships/slideLayout" Target="../slideLayouts/slideLayout89.xml"/><Relationship Id="rId20" Type="http://schemas.openxmlformats.org/officeDocument/2006/relationships/slideLayout" Target="../slideLayouts/slideLayout63.xml"/><Relationship Id="rId41" Type="http://schemas.openxmlformats.org/officeDocument/2006/relationships/slideLayout" Target="../slideLayouts/slideLayout84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1480" y="247174"/>
            <a:ext cx="7406640" cy="1028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1480" y="1440180"/>
            <a:ext cx="7406640" cy="40733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11480" y="5720715"/>
            <a:ext cx="192024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11780" y="5720715"/>
            <a:ext cx="260604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97880" y="5720715"/>
            <a:ext cx="192024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778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ctr" defTabSz="822960" rtl="0" eaLnBrk="1" latinLnBrk="0" hangingPunct="1">
        <a:spcBef>
          <a:spcPct val="0"/>
        </a:spcBef>
        <a:buNone/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8610" indent="-308610" algn="l" defTabSz="822960" rtl="0" eaLnBrk="1" latinLnBrk="0" hangingPunct="1">
        <a:spcBef>
          <a:spcPct val="20000"/>
        </a:spcBef>
        <a:buFont typeface="Arial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1pPr>
      <a:lvl2pPr marL="668655" indent="-257175" algn="l" defTabSz="822960" rtl="0" eaLnBrk="1" latinLnBrk="0" hangingPunct="1">
        <a:spcBef>
          <a:spcPct val="20000"/>
        </a:spcBef>
        <a:buFont typeface="Arial" pitchFamily="34" charset="0"/>
        <a:buChar char="–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spcBef>
          <a:spcPct val="20000"/>
        </a:spcBef>
        <a:buFont typeface="Arial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856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1" r:id="rId18"/>
    <p:sldLayoutId id="2147483712" r:id="rId19"/>
    <p:sldLayoutId id="2147483713" r:id="rId20"/>
    <p:sldLayoutId id="2147483714" r:id="rId21"/>
    <p:sldLayoutId id="2147483715" r:id="rId22"/>
    <p:sldLayoutId id="2147483716" r:id="rId23"/>
    <p:sldLayoutId id="2147483717" r:id="rId24"/>
    <p:sldLayoutId id="2147483718" r:id="rId25"/>
    <p:sldLayoutId id="2147483719" r:id="rId26"/>
    <p:sldLayoutId id="2147483720" r:id="rId27"/>
    <p:sldLayoutId id="2147483721" r:id="rId28"/>
    <p:sldLayoutId id="2147483722" r:id="rId29"/>
    <p:sldLayoutId id="2147483723" r:id="rId30"/>
    <p:sldLayoutId id="2147483724" r:id="rId31"/>
    <p:sldLayoutId id="2147483725" r:id="rId32"/>
    <p:sldLayoutId id="2147483726" r:id="rId33"/>
    <p:sldLayoutId id="2147483727" r:id="rId34"/>
    <p:sldLayoutId id="2147483728" r:id="rId35"/>
    <p:sldLayoutId id="2147483729" r:id="rId36"/>
    <p:sldLayoutId id="2147483730" r:id="rId37"/>
    <p:sldLayoutId id="2147483731" r:id="rId38"/>
    <p:sldLayoutId id="2147483732" r:id="rId39"/>
    <p:sldLayoutId id="2147483733" r:id="rId40"/>
    <p:sldLayoutId id="2147483734" r:id="rId41"/>
    <p:sldLayoutId id="2147483735" r:id="rId42"/>
    <p:sldLayoutId id="2147483736" r:id="rId43"/>
    <p:sldLayoutId id="2147483737" r:id="rId44"/>
    <p:sldLayoutId id="2147483738" r:id="rId45"/>
    <p:sldLayoutId id="2147483739" r:id="rId46"/>
    <p:sldLayoutId id="2147483740" r:id="rId47"/>
    <p:sldLayoutId id="2147483741" r:id="rId48"/>
    <p:sldLayoutId id="2147483742" r:id="rId4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9" name="Text 0">
            <a:extLst>
              <a:ext uri="{FF2B5EF4-FFF2-40B4-BE49-F238E27FC236}">
                <a16:creationId xmlns:a16="http://schemas.microsoft.com/office/drawing/2014/main" id="{9F1F19B3-9388-66D8-4A58-3641A6149E14}"/>
              </a:ext>
            </a:extLst>
          </p:cNvPr>
          <p:cNvSpPr/>
          <p:nvPr/>
        </p:nvSpPr>
        <p:spPr>
          <a:xfrm>
            <a:off x="987366" y="2112754"/>
            <a:ext cx="10905887" cy="8765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900"/>
              </a:lnSpc>
              <a:buNone/>
            </a:pPr>
            <a:r>
              <a:rPr lang="en-US" sz="550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Modelo Orçamentário UFSCar</a:t>
            </a:r>
            <a:endParaRPr lang="en-US" sz="5500" dirty="0"/>
          </a:p>
        </p:txBody>
      </p:sp>
      <p:sp>
        <p:nvSpPr>
          <p:cNvPr id="10" name="Text 1">
            <a:extLst>
              <a:ext uri="{FF2B5EF4-FFF2-40B4-BE49-F238E27FC236}">
                <a16:creationId xmlns:a16="http://schemas.microsoft.com/office/drawing/2014/main" id="{3A7A7307-554F-C04B-28A7-004547C85B50}"/>
              </a:ext>
            </a:extLst>
          </p:cNvPr>
          <p:cNvSpPr/>
          <p:nvPr/>
        </p:nvSpPr>
        <p:spPr>
          <a:xfrm>
            <a:off x="987366" y="3112641"/>
            <a:ext cx="6407587" cy="4382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Balanço 2025 e Planejamento 2026</a:t>
            </a:r>
            <a:endParaRPr lang="en-US" sz="2750" dirty="0"/>
          </a:p>
        </p:txBody>
      </p:sp>
      <p:sp>
        <p:nvSpPr>
          <p:cNvPr id="11" name="Text 2">
            <a:extLst>
              <a:ext uri="{FF2B5EF4-FFF2-40B4-BE49-F238E27FC236}">
                <a16:creationId xmlns:a16="http://schemas.microsoft.com/office/drawing/2014/main" id="{10D8F350-A288-8E77-107A-12A14B4373B2}"/>
              </a:ext>
            </a:extLst>
          </p:cNvPr>
          <p:cNvSpPr/>
          <p:nvPr/>
        </p:nvSpPr>
        <p:spPr>
          <a:xfrm>
            <a:off x="987366" y="4013706"/>
            <a:ext cx="12902803" cy="13880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24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Documento estratégico elaborado pela </a:t>
            </a:r>
            <a:r>
              <a:rPr lang="en-US" sz="2400" b="1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ProPlan</a:t>
            </a:r>
            <a:r>
              <a:rPr lang="en-US" sz="24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e </a:t>
            </a:r>
            <a:r>
              <a:rPr lang="en-US" sz="2400" b="1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ProAd da UFSCar</a:t>
            </a:r>
            <a:r>
              <a:rPr lang="en-US" sz="24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apresentado aos Conselhos de Administração (CoAd) e Universitário (ConsUni) como instrumento de transparência, governança e planejamento orçamentário da Gestão 2025–2029.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230193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863798" y="994767"/>
            <a:ext cx="2888933" cy="349806"/>
          </a:xfrm>
          <a:prstGeom prst="roundRect">
            <a:avLst>
              <a:gd name="adj" fmla="val 7409"/>
            </a:avLst>
          </a:prstGeom>
          <a:solidFill>
            <a:srgbClr val="E4E4E7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993338" y="1059537"/>
            <a:ext cx="2629853" cy="2202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3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PLANEJAMENTO 2026 — CAPÍTULO II</a:t>
            </a:r>
            <a:endParaRPr lang="en-US" sz="1350" dirty="0"/>
          </a:p>
        </p:txBody>
      </p:sp>
      <p:sp>
        <p:nvSpPr>
          <p:cNvPr id="4" name="Text 2"/>
          <p:cNvSpPr/>
          <p:nvPr/>
        </p:nvSpPr>
        <p:spPr>
          <a:xfrm>
            <a:off x="863798" y="1404938"/>
            <a:ext cx="12902803" cy="12270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5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Aspectos Conceituais do Modelo Orçamentário UFSCar</a:t>
            </a:r>
            <a:endParaRPr lang="en-US" sz="38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3798" y="2858691"/>
            <a:ext cx="539829" cy="539829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863798" y="3587472"/>
            <a:ext cx="2454235" cy="306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Leitura Qualificada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863798" y="3984784"/>
            <a:ext cx="6356866" cy="5505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Visão integrada das dimensões, ações e subações do orçamento institucional.</a:t>
            </a:r>
            <a:endParaRPr lang="en-US" sz="170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09617" y="2858691"/>
            <a:ext cx="539829" cy="539829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7409617" y="3587472"/>
            <a:ext cx="2454235" cy="306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"Fotos" Periódicas</a:t>
            </a:r>
            <a:endParaRPr lang="en-US" sz="1900" dirty="0"/>
          </a:p>
        </p:txBody>
      </p:sp>
      <p:sp>
        <p:nvSpPr>
          <p:cNvPr id="10" name="Text 6"/>
          <p:cNvSpPr/>
          <p:nvPr/>
        </p:nvSpPr>
        <p:spPr>
          <a:xfrm>
            <a:off x="7409617" y="3984784"/>
            <a:ext cx="6356985" cy="5505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Monitoramento sistemático por instantâneos orçamentários ao longo do exercício.</a:t>
            </a:r>
            <a:endParaRPr lang="en-US" sz="170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3798" y="4837628"/>
            <a:ext cx="539829" cy="539829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863798" y="5566410"/>
            <a:ext cx="3208853" cy="306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Sustentação de Decisões</a:t>
            </a:r>
            <a:endParaRPr lang="en-US" sz="1900" dirty="0"/>
          </a:p>
        </p:txBody>
      </p:sp>
      <p:sp>
        <p:nvSpPr>
          <p:cNvPr id="13" name="Text 8"/>
          <p:cNvSpPr/>
          <p:nvPr/>
        </p:nvSpPr>
        <p:spPr>
          <a:xfrm>
            <a:off x="863798" y="5963722"/>
            <a:ext cx="6356866" cy="5505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Base técnica para decisões institucionais sobre alocação e uso dos recursos públicos.</a:t>
            </a:r>
            <a:endParaRPr lang="en-US" sz="1700" dirty="0"/>
          </a:p>
        </p:txBody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409617" y="4837628"/>
            <a:ext cx="539829" cy="539829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7409617" y="5566410"/>
            <a:ext cx="3376970" cy="3067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Replanejamento Contínuo</a:t>
            </a:r>
            <a:endParaRPr lang="en-US" sz="1900" dirty="0"/>
          </a:p>
        </p:txBody>
      </p:sp>
      <p:sp>
        <p:nvSpPr>
          <p:cNvPr id="16" name="Text 10"/>
          <p:cNvSpPr/>
          <p:nvPr/>
        </p:nvSpPr>
        <p:spPr>
          <a:xfrm>
            <a:off x="7409617" y="5963722"/>
            <a:ext cx="6356985" cy="5505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Ajustes intraexercício com base em indicadores técnicos e análise multicampi.</a:t>
            </a:r>
            <a:endParaRPr lang="en-US" sz="1700" dirty="0"/>
          </a:p>
        </p:txBody>
      </p:sp>
      <p:sp>
        <p:nvSpPr>
          <p:cNvPr id="17" name="Text 11"/>
          <p:cNvSpPr/>
          <p:nvPr/>
        </p:nvSpPr>
        <p:spPr>
          <a:xfrm>
            <a:off x="863798" y="6684288"/>
            <a:ext cx="12902803" cy="5505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 modelo permite transformar a fragmentação do orçamento em leitura integrada, evidenciar assimetrias entre funções institucionais e fortalecer a posição da UFSCar nas interlocuções com o governo federal e órgãos de controle.</a:t>
            </a:r>
            <a:endParaRPr lang="en-US" sz="17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31">
            <a:extLst>
              <a:ext uri="{FF2B5EF4-FFF2-40B4-BE49-F238E27FC236}">
                <a16:creationId xmlns:a16="http://schemas.microsoft.com/office/drawing/2014/main" id="{4D3F861F-166E-FCE8-95F2-F663B797F7E2}"/>
              </a:ext>
            </a:extLst>
          </p:cNvPr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74688" y="156887"/>
            <a:ext cx="7081024" cy="807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2352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0" descr="preencoded.png">
            <a:extLst>
              <a:ext uri="{FF2B5EF4-FFF2-40B4-BE49-F238E27FC236}">
                <a16:creationId xmlns:a16="http://schemas.microsoft.com/office/drawing/2014/main" id="{A536CE7C-080B-27D5-82A6-C6B6BFB68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035" y="1154302"/>
            <a:ext cx="12138919" cy="5402252"/>
          </a:xfrm>
          <a:prstGeom prst="rect">
            <a:avLst/>
          </a:prstGeom>
        </p:spPr>
      </p:pic>
      <p:sp>
        <p:nvSpPr>
          <p:cNvPr id="2" name="Text 0"/>
          <p:cNvSpPr/>
          <p:nvPr/>
        </p:nvSpPr>
        <p:spPr>
          <a:xfrm>
            <a:off x="683844" y="489347"/>
            <a:ext cx="3761899" cy="2077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20202"/>
                </a:solidFill>
                <a:effectLst/>
                <a:uLnTx/>
                <a:uFillTx/>
                <a:latin typeface="PT Serif" pitchFamily="34" charset="0"/>
                <a:ea typeface="PT Serif" pitchFamily="34" charset="-122"/>
                <a:cs typeface="PT Serif" pitchFamily="34" charset="-120"/>
              </a:rPr>
              <a:t>II.2. Análise da Lei Orçamentária de Custeio – 2026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1"/>
          <p:cNvSpPr/>
          <p:nvPr/>
        </p:nvSpPr>
        <p:spPr>
          <a:xfrm>
            <a:off x="683844" y="725329"/>
            <a:ext cx="7106245" cy="4156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32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20202"/>
                </a:solidFill>
                <a:effectLst/>
                <a:uLnTx/>
                <a:uFillTx/>
                <a:latin typeface="PT Serif" pitchFamily="34" charset="0"/>
                <a:ea typeface="PT Serif" pitchFamily="34" charset="-122"/>
                <a:cs typeface="PT Serif" pitchFamily="34" charset="-120"/>
              </a:rPr>
              <a:t>Trajetória da LOA 2026: Cortes e Recomposições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2"/>
          <p:cNvSpPr/>
          <p:nvPr/>
        </p:nvSpPr>
        <p:spPr>
          <a:xfrm>
            <a:off x="1784159" y="3267349"/>
            <a:ext cx="984636" cy="298685"/>
          </a:xfrm>
          <a:prstGeom prst="rect">
            <a:avLst/>
          </a:prstGeom>
          <a:noFill/>
          <a:ln/>
        </p:spPr>
        <p:txBody>
          <a:bodyPr wrap="square" lIns="30480" tIns="30480" rIns="30480" bIns="30480" rtlCol="0" anchor="t"/>
          <a:lstStyle/>
          <a:p>
            <a:pPr marL="0" marR="0" lvl="0" indent="0" algn="l" defTabSz="914400" rtl="0" eaLnBrk="1" fontAlgn="auto" latinLnBrk="0" hangingPunct="1">
              <a:lnSpc>
                <a:spcPts val="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89.5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3"/>
          <p:cNvSpPr/>
          <p:nvPr/>
        </p:nvSpPr>
        <p:spPr>
          <a:xfrm>
            <a:off x="3890677" y="2103511"/>
            <a:ext cx="1110132" cy="271532"/>
          </a:xfrm>
          <a:prstGeom prst="rect">
            <a:avLst/>
          </a:prstGeom>
          <a:noFill/>
          <a:ln/>
        </p:spPr>
        <p:txBody>
          <a:bodyPr wrap="square" lIns="30480" tIns="30480" rIns="30480" bIns="30480" rtlCol="0" anchor="t"/>
          <a:lstStyle/>
          <a:p>
            <a:pPr marL="0" marR="0" lvl="0" indent="0" algn="l" defTabSz="914400" rtl="0" eaLnBrk="1" fontAlgn="auto" latinLnBrk="0" hangingPunct="1">
              <a:lnSpc>
                <a:spcPts val="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-2.24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4"/>
          <p:cNvSpPr/>
          <p:nvPr/>
        </p:nvSpPr>
        <p:spPr>
          <a:xfrm>
            <a:off x="6163369" y="1523703"/>
            <a:ext cx="1207436" cy="298685"/>
          </a:xfrm>
          <a:prstGeom prst="rect">
            <a:avLst/>
          </a:prstGeom>
          <a:noFill/>
          <a:ln/>
        </p:spPr>
        <p:txBody>
          <a:bodyPr wrap="square" lIns="30480" tIns="30480" rIns="30480" bIns="30480" rtlCol="0" anchor="t"/>
          <a:lstStyle/>
          <a:p>
            <a:pPr marL="0" marR="0" lvl="0" indent="0" algn="l" defTabSz="914400" rtl="0" eaLnBrk="1" fontAlgn="auto" latinLnBrk="0" hangingPunct="1">
              <a:lnSpc>
                <a:spcPts val="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+3.98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 5"/>
          <p:cNvSpPr/>
          <p:nvPr/>
        </p:nvSpPr>
        <p:spPr>
          <a:xfrm>
            <a:off x="8454722" y="1489055"/>
            <a:ext cx="1207439" cy="298686"/>
          </a:xfrm>
          <a:prstGeom prst="rect">
            <a:avLst/>
          </a:prstGeom>
          <a:noFill/>
          <a:ln/>
        </p:spPr>
        <p:txBody>
          <a:bodyPr wrap="square" lIns="30480" tIns="30480" rIns="30480" bIns="30480" rtlCol="0" anchor="t"/>
          <a:lstStyle/>
          <a:p>
            <a:pPr marL="0" marR="0" lvl="0" indent="0" algn="l" defTabSz="914400" rtl="0" eaLnBrk="1" fontAlgn="auto" latinLnBrk="0" hangingPunct="1">
              <a:lnSpc>
                <a:spcPts val="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+2.07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 6"/>
          <p:cNvSpPr/>
          <p:nvPr/>
        </p:nvSpPr>
        <p:spPr>
          <a:xfrm>
            <a:off x="11046941" y="3416692"/>
            <a:ext cx="984636" cy="298685"/>
          </a:xfrm>
          <a:prstGeom prst="rect">
            <a:avLst/>
          </a:prstGeom>
          <a:noFill/>
          <a:ln/>
        </p:spPr>
        <p:txBody>
          <a:bodyPr wrap="square" lIns="30480" tIns="30480" rIns="30480" bIns="30480" rtlCol="0" anchor="t"/>
          <a:lstStyle/>
          <a:p>
            <a:pPr marL="0" marR="0" lvl="0" indent="0" algn="l" defTabSz="914400" rtl="0" eaLnBrk="1" fontAlgn="auto" latinLnBrk="0" hangingPunct="1">
              <a:lnSpc>
                <a:spcPts val="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93.4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 7"/>
          <p:cNvSpPr/>
          <p:nvPr/>
        </p:nvSpPr>
        <p:spPr>
          <a:xfrm>
            <a:off x="531341" y="6664880"/>
            <a:ext cx="13678929" cy="12063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DM Sans" pitchFamily="34" charset="0"/>
                <a:ea typeface="DM Sans" pitchFamily="34" charset="-122"/>
                <a:cs typeface="DM Sans" pitchFamily="34" charset="-120"/>
              </a:rPr>
              <a:t>A LOA de custeio da UFSCar para 2026 evidencia: (1) impacto direto de cortes parlamentares na fase legislativa; (2) capacidade de recomposição do Poder Executivo, ainda que seletiva; (3) priorização do funcionamento institucional, em detrimento de políticas sociais estruturantes; (4) manutenção de fragilidades históricas no financiamento da assistência estudantil. A dotação atual alcança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DM Sans" pitchFamily="34" charset="0"/>
                <a:ea typeface="DM Sans" pitchFamily="34" charset="-122"/>
                <a:cs typeface="DM Sans" pitchFamily="34" charset="-120"/>
              </a:rPr>
              <a:t>R$ 91.286.578,00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DM Sans" pitchFamily="34" charset="0"/>
                <a:ea typeface="DM Sans" pitchFamily="34" charset="-122"/>
                <a:cs typeface="DM Sans" pitchFamily="34" charset="-120"/>
              </a:rPr>
              <a:t>, não contando as emendas pelas incertezas.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"/>
            <a:ext cx="14630400" cy="816102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0BCA26A-DABD-5360-197E-73DA61CB0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966" y="378372"/>
            <a:ext cx="13668703" cy="756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9492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"/>
            <a:ext cx="14630400" cy="816102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"/>
            <a:ext cx="14630400" cy="816102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CFC556E-F99E-11B6-712B-B6E5FD8F6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497" y="0"/>
            <a:ext cx="13763296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5036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"/>
            <a:ext cx="14630400" cy="816102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"/>
            <a:ext cx="14630400" cy="816102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856655" y="851535"/>
            <a:ext cx="1707952" cy="443627"/>
          </a:xfrm>
          <a:prstGeom prst="roundRect">
            <a:avLst>
              <a:gd name="adj" fmla="val 7035"/>
            </a:avLst>
          </a:prstGeom>
          <a:solidFill>
            <a:srgbClr val="E4E4E7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1012627" y="929521"/>
            <a:ext cx="1396008" cy="2876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600">
                <a:solidFill>
                  <a:srgbClr val="33333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APRESENTAÇÃO</a:t>
            </a:r>
            <a:endParaRPr lang="en-US" sz="1600">
              <a:solidFill>
                <a:srgbClr val="333333"/>
              </a:solidFill>
            </a:endParaRPr>
          </a:p>
        </p:txBody>
      </p:sp>
      <p:sp>
        <p:nvSpPr>
          <p:cNvPr id="4" name="Text 2"/>
          <p:cNvSpPr/>
          <p:nvPr/>
        </p:nvSpPr>
        <p:spPr>
          <a:xfrm>
            <a:off x="856655" y="1382792"/>
            <a:ext cx="7220069" cy="7389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00"/>
              </a:lnSpc>
              <a:buNone/>
            </a:pPr>
            <a:r>
              <a:rPr lang="en-US" sz="4650" b="1">
                <a:solidFill>
                  <a:srgbClr val="333333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Agenda do Documento</a:t>
            </a:r>
            <a:endParaRPr lang="en-US" sz="4650">
              <a:solidFill>
                <a:srgbClr val="333333"/>
              </a:solidFill>
            </a:endParaRPr>
          </a:p>
        </p:txBody>
      </p:sp>
      <p:sp>
        <p:nvSpPr>
          <p:cNvPr id="5" name="Shape 3"/>
          <p:cNvSpPr/>
          <p:nvPr/>
        </p:nvSpPr>
        <p:spPr>
          <a:xfrm>
            <a:off x="856655" y="2697123"/>
            <a:ext cx="2960965" cy="4074914"/>
          </a:xfrm>
          <a:prstGeom prst="roundRect">
            <a:avLst>
              <a:gd name="adj" fmla="val 1318"/>
            </a:avLst>
          </a:prstGeom>
          <a:solidFill>
            <a:srgbClr val="FFFFFF"/>
          </a:solidFill>
          <a:ln w="3048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6" name="Shape 4"/>
          <p:cNvSpPr/>
          <p:nvPr/>
        </p:nvSpPr>
        <p:spPr>
          <a:xfrm>
            <a:off x="887135" y="2727603"/>
            <a:ext cx="2900005" cy="780217"/>
          </a:xfrm>
          <a:prstGeom prst="roundRect">
            <a:avLst>
              <a:gd name="adj" fmla="val 312"/>
            </a:avLst>
          </a:prstGeom>
          <a:solidFill>
            <a:srgbClr val="4B376A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Text 5"/>
          <p:cNvSpPr/>
          <p:nvPr/>
        </p:nvSpPr>
        <p:spPr>
          <a:xfrm>
            <a:off x="2142053" y="2873931"/>
            <a:ext cx="390049" cy="4875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3050" b="1" dirty="0">
                <a:solidFill>
                  <a:schemeClr val="bg1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1</a:t>
            </a:r>
            <a:endParaRPr lang="en-US" sz="3050" dirty="0">
              <a:solidFill>
                <a:schemeClr val="bg1"/>
              </a:solidFill>
            </a:endParaRPr>
          </a:p>
        </p:txBody>
      </p:sp>
      <p:sp>
        <p:nvSpPr>
          <p:cNvPr id="8" name="Text 6"/>
          <p:cNvSpPr/>
          <p:nvPr/>
        </p:nvSpPr>
        <p:spPr>
          <a:xfrm>
            <a:off x="1147167" y="3727013"/>
            <a:ext cx="2379940" cy="7386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>
                <a:solidFill>
                  <a:srgbClr val="333333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Introdução e Contexto</a:t>
            </a:r>
            <a:endParaRPr lang="en-US" sz="2300">
              <a:solidFill>
                <a:srgbClr val="333333"/>
              </a:solidFill>
            </a:endParaRPr>
          </a:p>
        </p:txBody>
      </p:sp>
      <p:sp>
        <p:nvSpPr>
          <p:cNvPr id="9" name="Text 7"/>
          <p:cNvSpPr/>
          <p:nvPr/>
        </p:nvSpPr>
        <p:spPr>
          <a:xfrm>
            <a:off x="1147167" y="4684871"/>
            <a:ext cx="2379940" cy="17966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000">
                <a:solidFill>
                  <a:srgbClr val="33333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Modelo orçamentário das IFES, restrições estruturais e histórico da UFSCar (2013–2026).</a:t>
            </a:r>
            <a:endParaRPr lang="en-US" sz="2000">
              <a:solidFill>
                <a:srgbClr val="333333"/>
              </a:solidFill>
            </a:endParaRPr>
          </a:p>
        </p:txBody>
      </p:sp>
      <p:sp>
        <p:nvSpPr>
          <p:cNvPr id="10" name="Shape 8"/>
          <p:cNvSpPr/>
          <p:nvPr/>
        </p:nvSpPr>
        <p:spPr>
          <a:xfrm>
            <a:off x="4036814" y="2697123"/>
            <a:ext cx="2961084" cy="4074914"/>
          </a:xfrm>
          <a:prstGeom prst="roundRect">
            <a:avLst>
              <a:gd name="adj" fmla="val 1318"/>
            </a:avLst>
          </a:prstGeom>
          <a:solidFill>
            <a:srgbClr val="FFFFFF"/>
          </a:solidFill>
          <a:ln w="3048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1" name="Shape 9"/>
          <p:cNvSpPr/>
          <p:nvPr/>
        </p:nvSpPr>
        <p:spPr>
          <a:xfrm>
            <a:off x="4067294" y="2727603"/>
            <a:ext cx="2900124" cy="780217"/>
          </a:xfrm>
          <a:prstGeom prst="roundRect">
            <a:avLst>
              <a:gd name="adj" fmla="val 312"/>
            </a:avLst>
          </a:prstGeom>
          <a:solidFill>
            <a:srgbClr val="7B354E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2" name="Text 10"/>
          <p:cNvSpPr/>
          <p:nvPr/>
        </p:nvSpPr>
        <p:spPr>
          <a:xfrm>
            <a:off x="5322332" y="2873931"/>
            <a:ext cx="390049" cy="4875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3050" b="1" dirty="0">
                <a:solidFill>
                  <a:schemeClr val="bg1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2</a:t>
            </a:r>
            <a:endParaRPr lang="en-US" sz="3050" dirty="0">
              <a:solidFill>
                <a:schemeClr val="bg1"/>
              </a:solidFill>
            </a:endParaRPr>
          </a:p>
        </p:txBody>
      </p:sp>
      <p:sp>
        <p:nvSpPr>
          <p:cNvPr id="13" name="Text 11"/>
          <p:cNvSpPr/>
          <p:nvPr/>
        </p:nvSpPr>
        <p:spPr>
          <a:xfrm>
            <a:off x="4327327" y="3727013"/>
            <a:ext cx="2380059" cy="7386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>
                <a:solidFill>
                  <a:srgbClr val="333333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Planejamento 2026</a:t>
            </a:r>
            <a:endParaRPr lang="en-US" sz="2300">
              <a:solidFill>
                <a:srgbClr val="333333"/>
              </a:solidFill>
            </a:endParaRPr>
          </a:p>
        </p:txBody>
      </p:sp>
      <p:sp>
        <p:nvSpPr>
          <p:cNvPr id="14" name="Text 12"/>
          <p:cNvSpPr/>
          <p:nvPr/>
        </p:nvSpPr>
        <p:spPr>
          <a:xfrm>
            <a:off x="4327327" y="4684871"/>
            <a:ext cx="2380059" cy="17966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000">
                <a:solidFill>
                  <a:srgbClr val="33333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LOA 2026, modelo institucional, balanço orçamentário, critério ABC e análise multicampi.</a:t>
            </a:r>
            <a:endParaRPr lang="en-US" sz="2000">
              <a:solidFill>
                <a:srgbClr val="333333"/>
              </a:solidFill>
            </a:endParaRPr>
          </a:p>
        </p:txBody>
      </p:sp>
      <p:sp>
        <p:nvSpPr>
          <p:cNvPr id="15" name="Shape 13"/>
          <p:cNvSpPr/>
          <p:nvPr/>
        </p:nvSpPr>
        <p:spPr>
          <a:xfrm>
            <a:off x="7640122" y="2697123"/>
            <a:ext cx="2960965" cy="4074913"/>
          </a:xfrm>
          <a:prstGeom prst="roundRect">
            <a:avLst>
              <a:gd name="adj" fmla="val 1318"/>
            </a:avLst>
          </a:prstGeom>
          <a:solidFill>
            <a:srgbClr val="FFFFFF"/>
          </a:solidFill>
          <a:ln w="3048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6" name="Shape 14"/>
          <p:cNvSpPr/>
          <p:nvPr/>
        </p:nvSpPr>
        <p:spPr>
          <a:xfrm>
            <a:off x="7670602" y="2727603"/>
            <a:ext cx="2900005" cy="780217"/>
          </a:xfrm>
          <a:prstGeom prst="roundRect">
            <a:avLst>
              <a:gd name="adj" fmla="val 312"/>
            </a:avLst>
          </a:prstGeom>
          <a:solidFill>
            <a:srgbClr val="7252A0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7" name="Text 15"/>
          <p:cNvSpPr/>
          <p:nvPr/>
        </p:nvSpPr>
        <p:spPr>
          <a:xfrm>
            <a:off x="8925520" y="2873931"/>
            <a:ext cx="390049" cy="4875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3050" b="1" dirty="0">
                <a:solidFill>
                  <a:schemeClr val="bg1"/>
                </a:solidFill>
                <a:latin typeface="Montserrat Bold" pitchFamily="34" charset="0"/>
              </a:rPr>
              <a:t>3</a:t>
            </a:r>
            <a:endParaRPr lang="en-US" sz="3050" dirty="0">
              <a:solidFill>
                <a:schemeClr val="bg1"/>
              </a:solidFill>
            </a:endParaRPr>
          </a:p>
        </p:txBody>
      </p:sp>
      <p:sp>
        <p:nvSpPr>
          <p:cNvPr id="18" name="Text 16"/>
          <p:cNvSpPr/>
          <p:nvPr/>
        </p:nvSpPr>
        <p:spPr>
          <a:xfrm>
            <a:off x="7930634" y="3727013"/>
            <a:ext cx="2379940" cy="7386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>
                <a:solidFill>
                  <a:srgbClr val="333333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Balanço 2025</a:t>
            </a:r>
            <a:endParaRPr lang="en-US" sz="2300">
              <a:solidFill>
                <a:srgbClr val="333333"/>
              </a:solidFill>
            </a:endParaRPr>
          </a:p>
        </p:txBody>
      </p:sp>
      <p:sp>
        <p:nvSpPr>
          <p:cNvPr id="19" name="Text 17"/>
          <p:cNvSpPr/>
          <p:nvPr/>
        </p:nvSpPr>
        <p:spPr>
          <a:xfrm>
            <a:off x="7930515" y="4203332"/>
            <a:ext cx="2379940" cy="25153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000" dirty="0" err="1">
                <a:solidFill>
                  <a:srgbClr val="33333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Déficit</a:t>
            </a:r>
            <a:r>
              <a:rPr lang="en-US" sz="2000" dirty="0">
                <a:solidFill>
                  <a:srgbClr val="33333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herdado</a:t>
            </a:r>
            <a:r>
              <a:rPr lang="en-US" sz="2000" dirty="0">
                <a:solidFill>
                  <a:srgbClr val="33333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de 2024, </a:t>
            </a:r>
            <a:r>
              <a:rPr lang="en-US" sz="2000" dirty="0" err="1">
                <a:solidFill>
                  <a:srgbClr val="33333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execução</a:t>
            </a:r>
            <a:r>
              <a:rPr lang="en-US" sz="2000" dirty="0">
                <a:solidFill>
                  <a:srgbClr val="33333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discricionária</a:t>
            </a:r>
            <a:r>
              <a:rPr lang="en-US" sz="2000" dirty="0">
                <a:solidFill>
                  <a:srgbClr val="33333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</a:t>
            </a:r>
            <a:r>
              <a:rPr lang="en-US" sz="2000" dirty="0" err="1">
                <a:solidFill>
                  <a:srgbClr val="33333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recursos</a:t>
            </a:r>
            <a:r>
              <a:rPr lang="en-US" sz="2000" dirty="0">
                <a:solidFill>
                  <a:srgbClr val="33333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próprios</a:t>
            </a:r>
            <a:r>
              <a:rPr lang="en-US" sz="2000" dirty="0">
                <a:solidFill>
                  <a:srgbClr val="33333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</a:t>
            </a:r>
            <a:r>
              <a:rPr lang="en-US" sz="2000" dirty="0" err="1">
                <a:solidFill>
                  <a:srgbClr val="33333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custeio</a:t>
            </a:r>
            <a:r>
              <a:rPr lang="en-US" sz="2000" dirty="0">
                <a:solidFill>
                  <a:srgbClr val="33333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mensal e </a:t>
            </a:r>
            <a:r>
              <a:rPr lang="en-US" sz="2000" dirty="0" err="1">
                <a:solidFill>
                  <a:srgbClr val="33333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dimensões</a:t>
            </a:r>
            <a:r>
              <a:rPr lang="en-US" sz="2000" dirty="0">
                <a:solidFill>
                  <a:srgbClr val="33333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institucionais</a:t>
            </a:r>
            <a:r>
              <a:rPr lang="en-US" sz="2000" dirty="0">
                <a:solidFill>
                  <a:srgbClr val="33333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2000" dirty="0">
              <a:solidFill>
                <a:srgbClr val="333333"/>
              </a:solidFill>
            </a:endParaRPr>
          </a:p>
        </p:txBody>
      </p:sp>
      <p:sp>
        <p:nvSpPr>
          <p:cNvPr id="20" name="Shape 18"/>
          <p:cNvSpPr/>
          <p:nvPr/>
        </p:nvSpPr>
        <p:spPr>
          <a:xfrm>
            <a:off x="10820281" y="2697123"/>
            <a:ext cx="2961084" cy="4074913"/>
          </a:xfrm>
          <a:prstGeom prst="roundRect">
            <a:avLst>
              <a:gd name="adj" fmla="val 1318"/>
            </a:avLst>
          </a:prstGeom>
          <a:solidFill>
            <a:srgbClr val="FFFFFF"/>
          </a:solidFill>
          <a:ln w="3048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21" name="Shape 19"/>
          <p:cNvSpPr/>
          <p:nvPr/>
        </p:nvSpPr>
        <p:spPr>
          <a:xfrm>
            <a:off x="10850761" y="2727603"/>
            <a:ext cx="2900124" cy="780217"/>
          </a:xfrm>
          <a:prstGeom prst="roundRect">
            <a:avLst>
              <a:gd name="adj" fmla="val 312"/>
            </a:avLst>
          </a:prstGeom>
          <a:solidFill>
            <a:srgbClr val="97450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2" name="Text 20"/>
          <p:cNvSpPr/>
          <p:nvPr/>
        </p:nvSpPr>
        <p:spPr>
          <a:xfrm>
            <a:off x="12105799" y="2873931"/>
            <a:ext cx="390049" cy="4875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3050" b="1" dirty="0">
                <a:solidFill>
                  <a:schemeClr val="bg1"/>
                </a:solidFill>
                <a:latin typeface="Montserrat Bold" pitchFamily="34" charset="0"/>
              </a:rPr>
              <a:t>4</a:t>
            </a:r>
            <a:endParaRPr lang="en-US" sz="3050" dirty="0">
              <a:solidFill>
                <a:schemeClr val="bg1"/>
              </a:solidFill>
            </a:endParaRPr>
          </a:p>
        </p:txBody>
      </p:sp>
      <p:sp>
        <p:nvSpPr>
          <p:cNvPr id="23" name="Text 21"/>
          <p:cNvSpPr/>
          <p:nvPr/>
        </p:nvSpPr>
        <p:spPr>
          <a:xfrm>
            <a:off x="11110793" y="3727013"/>
            <a:ext cx="2380059" cy="7386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>
                <a:solidFill>
                  <a:srgbClr val="333333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Conclusões e Anexos</a:t>
            </a:r>
            <a:endParaRPr lang="en-US" sz="2300">
              <a:solidFill>
                <a:srgbClr val="333333"/>
              </a:solidFill>
            </a:endParaRPr>
          </a:p>
        </p:txBody>
      </p:sp>
      <p:sp>
        <p:nvSpPr>
          <p:cNvPr id="24" name="Text 22"/>
          <p:cNvSpPr/>
          <p:nvPr/>
        </p:nvSpPr>
        <p:spPr>
          <a:xfrm>
            <a:off x="11110793" y="4540864"/>
            <a:ext cx="2380059" cy="21559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000" dirty="0">
                <a:solidFill>
                  <a:srgbClr val="33333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ISPEC, </a:t>
            </a:r>
            <a:r>
              <a:rPr lang="en-US" sz="2000" dirty="0" err="1">
                <a:solidFill>
                  <a:srgbClr val="33333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riscos</a:t>
            </a:r>
            <a:r>
              <a:rPr lang="en-US" sz="2000" dirty="0">
                <a:solidFill>
                  <a:srgbClr val="33333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orçamentários</a:t>
            </a:r>
            <a:r>
              <a:rPr lang="en-US" sz="2000" dirty="0">
                <a:solidFill>
                  <a:srgbClr val="33333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</a:t>
            </a:r>
            <a:r>
              <a:rPr lang="en-US" sz="2000" dirty="0" err="1">
                <a:solidFill>
                  <a:srgbClr val="33333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integração</a:t>
            </a:r>
            <a:r>
              <a:rPr lang="en-US" sz="2000" dirty="0">
                <a:solidFill>
                  <a:srgbClr val="33333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Matriz</a:t>
            </a:r>
            <a:r>
              <a:rPr lang="en-US" sz="2000" dirty="0">
                <a:solidFill>
                  <a:srgbClr val="33333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OCC, </a:t>
            </a:r>
            <a:r>
              <a:rPr lang="en-US" sz="2000" dirty="0" err="1">
                <a:solidFill>
                  <a:srgbClr val="33333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diretrizes</a:t>
            </a:r>
            <a:r>
              <a:rPr lang="en-US" sz="2000" dirty="0">
                <a:solidFill>
                  <a:srgbClr val="33333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de </a:t>
            </a:r>
            <a:r>
              <a:rPr lang="en-US" sz="2000" dirty="0" err="1">
                <a:solidFill>
                  <a:srgbClr val="33333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replanejamento</a:t>
            </a:r>
            <a:r>
              <a:rPr lang="en-US" sz="2000" dirty="0">
                <a:solidFill>
                  <a:srgbClr val="33333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e </a:t>
            </a:r>
            <a:r>
              <a:rPr lang="en-US" sz="2000" dirty="0" err="1">
                <a:solidFill>
                  <a:srgbClr val="33333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alinhamento</a:t>
            </a:r>
            <a:r>
              <a:rPr lang="en-US" sz="2000" dirty="0">
                <a:solidFill>
                  <a:srgbClr val="33333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ao</a:t>
            </a:r>
            <a:r>
              <a:rPr lang="en-US" sz="2000" dirty="0">
                <a:solidFill>
                  <a:srgbClr val="333333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PDI.</a:t>
            </a:r>
            <a:endParaRPr lang="en-US" sz="2000" dirty="0">
              <a:solidFill>
                <a:srgbClr val="333333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92DA406-D44F-BEFF-1DB7-0003336215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883" y="662152"/>
            <a:ext cx="11540358" cy="682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9075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BEF399C-78F1-7A0C-37E4-866ECFFD0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966" y="441434"/>
            <a:ext cx="12943489" cy="692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3330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89BA975-D7CB-1E9B-9CCA-502F23B06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648" y="756746"/>
            <a:ext cx="11020097" cy="674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1176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989653" y="833080"/>
            <a:ext cx="5644872" cy="5063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3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50" b="0" i="0" u="none" strike="noStrike" kern="1200" cap="none" spc="0" normalizeH="0" baseline="0" noProof="0" dirty="0">
                <a:ln>
                  <a:noFill/>
                </a:ln>
                <a:solidFill>
                  <a:srgbClr val="020202"/>
                </a:solidFill>
                <a:effectLst/>
                <a:uLnTx/>
                <a:uFillTx/>
                <a:latin typeface="PT Serif" pitchFamily="34" charset="0"/>
                <a:ea typeface="PT Serif" pitchFamily="34" charset="-122"/>
                <a:cs typeface="PT Serif" pitchFamily="34" charset="-120"/>
              </a:rPr>
              <a:t>O Papel Estratégico dos Anexos</a:t>
            </a:r>
            <a:endParaRPr kumimoji="0" lang="en-US" sz="31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hape 1"/>
          <p:cNvSpPr/>
          <p:nvPr/>
        </p:nvSpPr>
        <p:spPr>
          <a:xfrm>
            <a:off x="1989653" y="1549479"/>
            <a:ext cx="10650974" cy="1085374"/>
          </a:xfrm>
          <a:prstGeom prst="roundRect">
            <a:avLst>
              <a:gd name="adj" fmla="val 2133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4" name="Shape 2"/>
          <p:cNvSpPr/>
          <p:nvPr/>
        </p:nvSpPr>
        <p:spPr>
          <a:xfrm>
            <a:off x="2012513" y="1572339"/>
            <a:ext cx="617339" cy="1039654"/>
          </a:xfrm>
          <a:prstGeom prst="rect">
            <a:avLst/>
          </a:prstGeom>
          <a:solidFill>
            <a:srgbClr val="F2EEEE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Text 3"/>
          <p:cNvSpPr/>
          <p:nvPr/>
        </p:nvSpPr>
        <p:spPr>
          <a:xfrm>
            <a:off x="2205395" y="1947505"/>
            <a:ext cx="231458" cy="2893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PT Serif" pitchFamily="34" charset="0"/>
                <a:ea typeface="PT Serif" pitchFamily="34" charset="-122"/>
                <a:cs typeface="PT Serif" pitchFamily="34" charset="-120"/>
              </a:rPr>
              <a:t>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4"/>
          <p:cNvSpPr/>
          <p:nvPr/>
        </p:nvSpPr>
        <p:spPr>
          <a:xfrm>
            <a:off x="2734866" y="1726644"/>
            <a:ext cx="2196465" cy="2532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50" b="0" i="0" u="none" strike="noStrike" kern="120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PT Serif" pitchFamily="34" charset="0"/>
                <a:ea typeface="PT Serif" pitchFamily="34" charset="-122"/>
                <a:cs typeface="PT Serif" pitchFamily="34" charset="-120"/>
              </a:rPr>
              <a:t>Anexo I – ISPEC-UFSCar</a:t>
            </a:r>
            <a:endParaRPr kumimoji="0" lang="en-US" sz="15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5"/>
          <p:cNvSpPr/>
          <p:nvPr/>
        </p:nvSpPr>
        <p:spPr>
          <a:xfrm>
            <a:off x="2734866" y="2042874"/>
            <a:ext cx="9728597" cy="4148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DM Sans" pitchFamily="34" charset="0"/>
                <a:ea typeface="DM Sans" pitchFamily="34" charset="-122"/>
                <a:cs typeface="DM Sans" pitchFamily="34" charset="-120"/>
              </a:rPr>
              <a:t>Oferece base metodológica para identificar a intensidade relativa das pressões permanentes de custeio entre os campi, qualificando a leitura das desigualdades estruturais do sistema multicampi.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hape 6"/>
          <p:cNvSpPr/>
          <p:nvPr/>
        </p:nvSpPr>
        <p:spPr>
          <a:xfrm>
            <a:off x="1989653" y="2739866"/>
            <a:ext cx="10650974" cy="1085374"/>
          </a:xfrm>
          <a:prstGeom prst="roundRect">
            <a:avLst>
              <a:gd name="adj" fmla="val 2133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9" name="Shape 7"/>
          <p:cNvSpPr/>
          <p:nvPr/>
        </p:nvSpPr>
        <p:spPr>
          <a:xfrm>
            <a:off x="2012513" y="2762726"/>
            <a:ext cx="617339" cy="1039654"/>
          </a:xfrm>
          <a:prstGeom prst="rect">
            <a:avLst/>
          </a:prstGeom>
          <a:solidFill>
            <a:srgbClr val="F2EEEE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0" name="Text 8"/>
          <p:cNvSpPr/>
          <p:nvPr/>
        </p:nvSpPr>
        <p:spPr>
          <a:xfrm>
            <a:off x="2205395" y="3137892"/>
            <a:ext cx="231458" cy="2893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PT Serif" pitchFamily="34" charset="0"/>
                <a:ea typeface="PT Serif" pitchFamily="34" charset="-122"/>
                <a:cs typeface="PT Serif" pitchFamily="34" charset="-120"/>
              </a:rPr>
              <a:t>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 9"/>
          <p:cNvSpPr/>
          <p:nvPr/>
        </p:nvSpPr>
        <p:spPr>
          <a:xfrm>
            <a:off x="2734866" y="2917031"/>
            <a:ext cx="2926794" cy="2532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50" b="0" i="0" u="none" strike="noStrike" kern="120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PT Serif" pitchFamily="34" charset="0"/>
                <a:ea typeface="PT Serif" pitchFamily="34" charset="-122"/>
                <a:cs typeface="PT Serif" pitchFamily="34" charset="-120"/>
              </a:rPr>
              <a:t>Anexo II – Riscos Orçamentários</a:t>
            </a:r>
            <a:endParaRPr kumimoji="0" lang="en-US" sz="15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2734866" y="3233261"/>
            <a:ext cx="9728597" cy="4148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DM Sans" pitchFamily="34" charset="0"/>
                <a:ea typeface="DM Sans" pitchFamily="34" charset="-122"/>
                <a:cs typeface="DM Sans" pitchFamily="34" charset="-120"/>
              </a:rPr>
              <a:t>Introduz a análise de riscos orçamentários por campus, deslocando o planejamento de uma lógica meramente descritiva para uma perspectiva preventiva e orientada à mitigação.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Shape 11"/>
          <p:cNvSpPr/>
          <p:nvPr/>
        </p:nvSpPr>
        <p:spPr>
          <a:xfrm>
            <a:off x="1989653" y="3930253"/>
            <a:ext cx="10650974" cy="1085374"/>
          </a:xfrm>
          <a:prstGeom prst="roundRect">
            <a:avLst>
              <a:gd name="adj" fmla="val 2133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4" name="Shape 12"/>
          <p:cNvSpPr/>
          <p:nvPr/>
        </p:nvSpPr>
        <p:spPr>
          <a:xfrm>
            <a:off x="2012513" y="3953113"/>
            <a:ext cx="617339" cy="1039654"/>
          </a:xfrm>
          <a:prstGeom prst="rect">
            <a:avLst/>
          </a:prstGeom>
          <a:solidFill>
            <a:srgbClr val="F2EEEE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5" name="Text 13"/>
          <p:cNvSpPr/>
          <p:nvPr/>
        </p:nvSpPr>
        <p:spPr>
          <a:xfrm>
            <a:off x="2205395" y="4328279"/>
            <a:ext cx="231458" cy="2893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PT Serif" pitchFamily="34" charset="0"/>
                <a:ea typeface="PT Serif" pitchFamily="34" charset="-122"/>
                <a:cs typeface="PT Serif" pitchFamily="34" charset="-120"/>
              </a:rPr>
              <a:t>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2734866" y="4107418"/>
            <a:ext cx="3319820" cy="2532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50" b="0" i="0" u="none" strike="noStrike" kern="120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PT Serif" pitchFamily="34" charset="0"/>
                <a:ea typeface="PT Serif" pitchFamily="34" charset="-122"/>
                <a:cs typeface="PT Serif" pitchFamily="34" charset="-120"/>
              </a:rPr>
              <a:t>Anexo III – Governança OCC × ISPEC</a:t>
            </a:r>
            <a:endParaRPr kumimoji="0" lang="en-US" sz="15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2734866" y="4423648"/>
            <a:ext cx="9728597" cy="4148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DM Sans" pitchFamily="34" charset="0"/>
                <a:ea typeface="DM Sans" pitchFamily="34" charset="-122"/>
                <a:cs typeface="DM Sans" pitchFamily="34" charset="-120"/>
              </a:rPr>
              <a:t>Fortalece a governança ao articular a Matriz OCC ao sistema ISPEC, permitindo que parâmetros federais de financiamento sejam traduzidos em critérios institucionais de distribuição, monitoramento e replanejamento.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Shape 16"/>
          <p:cNvSpPr/>
          <p:nvPr/>
        </p:nvSpPr>
        <p:spPr>
          <a:xfrm>
            <a:off x="1989653" y="5120640"/>
            <a:ext cx="10650974" cy="1085374"/>
          </a:xfrm>
          <a:prstGeom prst="roundRect">
            <a:avLst>
              <a:gd name="adj" fmla="val 2133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9" name="Shape 17"/>
          <p:cNvSpPr/>
          <p:nvPr/>
        </p:nvSpPr>
        <p:spPr>
          <a:xfrm>
            <a:off x="2012513" y="5143500"/>
            <a:ext cx="617339" cy="1039654"/>
          </a:xfrm>
          <a:prstGeom prst="rect">
            <a:avLst/>
          </a:prstGeom>
          <a:solidFill>
            <a:srgbClr val="F2EEEE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0" name="Text 18"/>
          <p:cNvSpPr/>
          <p:nvPr/>
        </p:nvSpPr>
        <p:spPr>
          <a:xfrm>
            <a:off x="2205395" y="5518666"/>
            <a:ext cx="231458" cy="2893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PT Serif" pitchFamily="34" charset="0"/>
                <a:ea typeface="PT Serif" pitchFamily="34" charset="-122"/>
                <a:cs typeface="PT Serif" pitchFamily="34" charset="-120"/>
              </a:rPr>
              <a:t>4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 19"/>
          <p:cNvSpPr/>
          <p:nvPr/>
        </p:nvSpPr>
        <p:spPr>
          <a:xfrm>
            <a:off x="2734866" y="5297805"/>
            <a:ext cx="3151823" cy="2532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50" b="0" i="0" u="none" strike="noStrike" kern="120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PT Serif" pitchFamily="34" charset="0"/>
                <a:ea typeface="PT Serif" pitchFamily="34" charset="-122"/>
                <a:cs typeface="PT Serif" pitchFamily="34" charset="-120"/>
              </a:rPr>
              <a:t>Anexo IV – Diretrizes Operacionais</a:t>
            </a:r>
            <a:endParaRPr kumimoji="0" lang="en-US" sz="15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 20"/>
          <p:cNvSpPr/>
          <p:nvPr/>
        </p:nvSpPr>
        <p:spPr>
          <a:xfrm>
            <a:off x="2734866" y="5614035"/>
            <a:ext cx="9728597" cy="4148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DM Sans" pitchFamily="34" charset="0"/>
                <a:ea typeface="DM Sans" pitchFamily="34" charset="-122"/>
                <a:cs typeface="DM Sans" pitchFamily="34" charset="-120"/>
              </a:rPr>
              <a:t>Transforma o acúmulo analítico em diretrizes operacionais para distribuição de limites, contingência e replanejamento, com base no ISPEC, na análise ABC e nos indicadores multicampi.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Shape 21"/>
          <p:cNvSpPr/>
          <p:nvPr/>
        </p:nvSpPr>
        <p:spPr>
          <a:xfrm>
            <a:off x="1989653" y="6311027"/>
            <a:ext cx="10650974" cy="1085374"/>
          </a:xfrm>
          <a:prstGeom prst="roundRect">
            <a:avLst>
              <a:gd name="adj" fmla="val 2133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24" name="Shape 22"/>
          <p:cNvSpPr/>
          <p:nvPr/>
        </p:nvSpPr>
        <p:spPr>
          <a:xfrm>
            <a:off x="2012513" y="6333887"/>
            <a:ext cx="617339" cy="1039654"/>
          </a:xfrm>
          <a:prstGeom prst="rect">
            <a:avLst/>
          </a:prstGeom>
          <a:solidFill>
            <a:srgbClr val="F2EEEE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5" name="Text 23"/>
          <p:cNvSpPr/>
          <p:nvPr/>
        </p:nvSpPr>
        <p:spPr>
          <a:xfrm>
            <a:off x="2205395" y="6709053"/>
            <a:ext cx="231458" cy="2893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PT Serif" pitchFamily="34" charset="0"/>
                <a:ea typeface="PT Serif" pitchFamily="34" charset="-122"/>
                <a:cs typeface="PT Serif" pitchFamily="34" charset="-120"/>
              </a:rPr>
              <a:t>5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 24"/>
          <p:cNvSpPr/>
          <p:nvPr/>
        </p:nvSpPr>
        <p:spPr>
          <a:xfrm>
            <a:off x="2734866" y="6488192"/>
            <a:ext cx="3826193" cy="2532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50" b="0" i="0" u="none" strike="noStrike" kern="120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PT Serif" pitchFamily="34" charset="0"/>
                <a:ea typeface="PT Serif" pitchFamily="34" charset="-122"/>
                <a:cs typeface="PT Serif" pitchFamily="34" charset="-120"/>
              </a:rPr>
              <a:t>Anexo V – Alinhamento ao PDI 2024–2028</a:t>
            </a:r>
            <a:endParaRPr kumimoji="0" lang="en-US" sz="15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 25"/>
          <p:cNvSpPr/>
          <p:nvPr/>
        </p:nvSpPr>
        <p:spPr>
          <a:xfrm>
            <a:off x="2734866" y="6804422"/>
            <a:ext cx="9728597" cy="4148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DM Sans" pitchFamily="34" charset="0"/>
                <a:ea typeface="DM Sans" pitchFamily="34" charset="-122"/>
                <a:cs typeface="DM Sans" pitchFamily="34" charset="-120"/>
              </a:rPr>
              <a:t>Insere o modelo orçamentário no horizonte estratégico do PDI, reafirmando que a alocação de recursos deve ser compreendida como instrumento de viabilização das prioridades acadêmicas, sociais e institucionais.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863798" y="1303973"/>
            <a:ext cx="2990493" cy="555188"/>
          </a:xfrm>
          <a:prstGeom prst="roundRect">
            <a:avLst>
              <a:gd name="adj" fmla="val 6669"/>
            </a:avLst>
          </a:prstGeom>
          <a:solidFill>
            <a:srgbClr val="E4E4E7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1048822" y="1396484"/>
            <a:ext cx="2620447" cy="370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9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ANEXO I — ISPEC-UFSCAR</a:t>
            </a:r>
            <a:endParaRPr lang="en-US" sz="1900" dirty="0"/>
          </a:p>
        </p:txBody>
      </p:sp>
      <p:sp>
        <p:nvSpPr>
          <p:cNvPr id="4" name="Text 2"/>
          <p:cNvSpPr/>
          <p:nvPr/>
        </p:nvSpPr>
        <p:spPr>
          <a:xfrm>
            <a:off x="863798" y="1982510"/>
            <a:ext cx="12902803" cy="26296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900"/>
              </a:lnSpc>
              <a:buNone/>
            </a:pPr>
            <a:r>
              <a:rPr lang="en-US" sz="550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Índice Sintético de Pressão Estrutural de Custos (ISPEC-UFSCar)</a:t>
            </a:r>
            <a:endParaRPr lang="en-US" sz="5500" dirty="0"/>
          </a:p>
        </p:txBody>
      </p:sp>
      <p:sp>
        <p:nvSpPr>
          <p:cNvPr id="5" name="Text 3"/>
          <p:cNvSpPr/>
          <p:nvPr/>
        </p:nvSpPr>
        <p:spPr>
          <a:xfrm>
            <a:off x="863798" y="5074920"/>
            <a:ext cx="12902803" cy="1850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24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 ISPEC-UFSCar é um instrumento analítico desenvolvido para qualificar a leitura do custeio institucional, indo além da análise isolada de rubricas. Construído a partir de análise fatorial com rotação Varimax, sintetiza de forma comparável a intensidade relativa das pressões estruturais de custeio em cada campus — sem pretender mensurar eficiência gerencial individual.</a:t>
            </a:r>
            <a:endParaRPr lang="en-US" sz="24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862251" y="847844"/>
            <a:ext cx="1955006" cy="333256"/>
          </a:xfrm>
          <a:prstGeom prst="roundRect">
            <a:avLst>
              <a:gd name="adj" fmla="val 7208"/>
            </a:avLst>
          </a:prstGeom>
          <a:noFill/>
          <a:ln w="7620">
            <a:solidFill>
              <a:srgbClr val="2D2E34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989886" y="915472"/>
            <a:ext cx="1699736" cy="1980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250" dirty="0">
                <a:solidFill>
                  <a:srgbClr val="2D2E34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ANEXO I — ISPEC-UFSCAR</a:t>
            </a:r>
            <a:endParaRPr lang="en-US" sz="1250" dirty="0"/>
          </a:p>
        </p:txBody>
      </p:sp>
      <p:sp>
        <p:nvSpPr>
          <p:cNvPr id="4" name="Text 2"/>
          <p:cNvSpPr/>
          <p:nvPr/>
        </p:nvSpPr>
        <p:spPr>
          <a:xfrm>
            <a:off x="862251" y="1233011"/>
            <a:ext cx="10022919" cy="5686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ISPEC: Metodologia e Variáveis Analisadas</a:t>
            </a:r>
            <a:endParaRPr lang="en-US" sz="3550" dirty="0"/>
          </a:p>
        </p:txBody>
      </p:sp>
      <p:sp>
        <p:nvSpPr>
          <p:cNvPr id="5" name="Shape 3"/>
          <p:cNvSpPr/>
          <p:nvPr/>
        </p:nvSpPr>
        <p:spPr>
          <a:xfrm>
            <a:off x="718066" y="1996440"/>
            <a:ext cx="5157668" cy="5385197"/>
          </a:xfrm>
          <a:prstGeom prst="roundRect">
            <a:avLst>
              <a:gd name="adj" fmla="val 582"/>
            </a:avLst>
          </a:prstGeom>
          <a:solidFill>
            <a:schemeClr val="tx2">
              <a:lumMod val="20000"/>
              <a:lumOff val="80000"/>
            </a:schemeClr>
          </a:solidFill>
          <a:ln/>
        </p:spPr>
        <p:txBody>
          <a:bodyPr/>
          <a:lstStyle/>
          <a:p>
            <a:endParaRPr lang="pt-BR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Text 4"/>
          <p:cNvSpPr/>
          <p:nvPr/>
        </p:nvSpPr>
        <p:spPr>
          <a:xfrm>
            <a:off x="918210" y="2126218"/>
            <a:ext cx="4178737" cy="2843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Despesas Estruturantes Analisadas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895350" y="2533769"/>
            <a:ext cx="45720" cy="707231"/>
          </a:xfrm>
          <a:prstGeom prst="rect">
            <a:avLst/>
          </a:prstGeom>
          <a:solidFill>
            <a:srgbClr val="2D2E34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Text 6"/>
          <p:cNvSpPr/>
          <p:nvPr/>
        </p:nvSpPr>
        <p:spPr>
          <a:xfrm>
            <a:off x="1164074" y="2556629"/>
            <a:ext cx="2274689" cy="2843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Energia Elétrica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1164074" y="2970728"/>
            <a:ext cx="4511516" cy="2474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Intensidade por aluno e por área construída.</a:t>
            </a:r>
            <a:endParaRPr lang="en-US" sz="1550" dirty="0"/>
          </a:p>
        </p:txBody>
      </p:sp>
      <p:sp>
        <p:nvSpPr>
          <p:cNvPr id="10" name="Shape 8"/>
          <p:cNvSpPr/>
          <p:nvPr/>
        </p:nvSpPr>
        <p:spPr>
          <a:xfrm>
            <a:off x="895350" y="3454956"/>
            <a:ext cx="45720" cy="707231"/>
          </a:xfrm>
          <a:prstGeom prst="rect">
            <a:avLst/>
          </a:prstGeom>
          <a:solidFill>
            <a:srgbClr val="2D2E34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Text 9"/>
          <p:cNvSpPr/>
          <p:nvPr/>
        </p:nvSpPr>
        <p:spPr>
          <a:xfrm>
            <a:off x="1164074" y="3477816"/>
            <a:ext cx="3603308" cy="2843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Restaurante Universitário (RU)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1164074" y="3891915"/>
            <a:ext cx="4511516" cy="2474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Custo por aluno e peso relativo no custeio.</a:t>
            </a:r>
            <a:endParaRPr lang="en-US" sz="1550" dirty="0"/>
          </a:p>
        </p:txBody>
      </p:sp>
      <p:sp>
        <p:nvSpPr>
          <p:cNvPr id="13" name="Shape 11"/>
          <p:cNvSpPr/>
          <p:nvPr/>
        </p:nvSpPr>
        <p:spPr>
          <a:xfrm>
            <a:off x="895350" y="4376142"/>
            <a:ext cx="45720" cy="707231"/>
          </a:xfrm>
          <a:prstGeom prst="rect">
            <a:avLst/>
          </a:prstGeom>
          <a:solidFill>
            <a:srgbClr val="2D2E34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4" name="Text 12"/>
          <p:cNvSpPr/>
          <p:nvPr/>
        </p:nvSpPr>
        <p:spPr>
          <a:xfrm>
            <a:off x="1164074" y="4399002"/>
            <a:ext cx="2628662" cy="2843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Vigilância Patrimonial</a:t>
            </a:r>
            <a:endParaRPr lang="en-US" sz="1750" dirty="0"/>
          </a:p>
        </p:txBody>
      </p:sp>
      <p:sp>
        <p:nvSpPr>
          <p:cNvPr id="15" name="Text 13"/>
          <p:cNvSpPr/>
          <p:nvPr/>
        </p:nvSpPr>
        <p:spPr>
          <a:xfrm>
            <a:off x="1164074" y="4813102"/>
            <a:ext cx="4511516" cy="2474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Custo por área construída.</a:t>
            </a:r>
            <a:endParaRPr lang="en-US" sz="1550" dirty="0"/>
          </a:p>
        </p:txBody>
      </p:sp>
      <p:sp>
        <p:nvSpPr>
          <p:cNvPr id="16" name="Shape 14"/>
          <p:cNvSpPr/>
          <p:nvPr/>
        </p:nvSpPr>
        <p:spPr>
          <a:xfrm>
            <a:off x="895350" y="5297329"/>
            <a:ext cx="45720" cy="707231"/>
          </a:xfrm>
          <a:prstGeom prst="rect">
            <a:avLst/>
          </a:prstGeom>
          <a:solidFill>
            <a:srgbClr val="2D2E34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7" name="Text 15"/>
          <p:cNvSpPr/>
          <p:nvPr/>
        </p:nvSpPr>
        <p:spPr>
          <a:xfrm>
            <a:off x="1164074" y="5320189"/>
            <a:ext cx="2274689" cy="2843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Limpeza Predial</a:t>
            </a:r>
            <a:endParaRPr lang="en-US" sz="1750" dirty="0"/>
          </a:p>
        </p:txBody>
      </p:sp>
      <p:sp>
        <p:nvSpPr>
          <p:cNvPr id="18" name="Text 16"/>
          <p:cNvSpPr/>
          <p:nvPr/>
        </p:nvSpPr>
        <p:spPr>
          <a:xfrm>
            <a:off x="1164074" y="5734288"/>
            <a:ext cx="4511516" cy="2474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Custo por área construída.</a:t>
            </a:r>
            <a:endParaRPr lang="en-US" sz="1550" dirty="0"/>
          </a:p>
        </p:txBody>
      </p:sp>
      <p:sp>
        <p:nvSpPr>
          <p:cNvPr id="19" name="Shape 17"/>
          <p:cNvSpPr/>
          <p:nvPr/>
        </p:nvSpPr>
        <p:spPr>
          <a:xfrm>
            <a:off x="895350" y="6218515"/>
            <a:ext cx="45720" cy="707231"/>
          </a:xfrm>
          <a:prstGeom prst="rect">
            <a:avLst/>
          </a:prstGeom>
          <a:solidFill>
            <a:srgbClr val="2D2E34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0" name="Text 18"/>
          <p:cNvSpPr/>
          <p:nvPr/>
        </p:nvSpPr>
        <p:spPr>
          <a:xfrm>
            <a:off x="1164074" y="6241375"/>
            <a:ext cx="2394704" cy="2843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Manutenção Predial</a:t>
            </a:r>
            <a:endParaRPr lang="en-US" sz="1750" dirty="0"/>
          </a:p>
        </p:txBody>
      </p:sp>
      <p:sp>
        <p:nvSpPr>
          <p:cNvPr id="21" name="Text 19"/>
          <p:cNvSpPr/>
          <p:nvPr/>
        </p:nvSpPr>
        <p:spPr>
          <a:xfrm>
            <a:off x="1164074" y="6655475"/>
            <a:ext cx="4511516" cy="2474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Custo por área construída.</a:t>
            </a:r>
            <a:endParaRPr lang="en-US" sz="1550" dirty="0"/>
          </a:p>
        </p:txBody>
      </p:sp>
      <p:sp>
        <p:nvSpPr>
          <p:cNvPr id="22" name="Text 20"/>
          <p:cNvSpPr/>
          <p:nvPr/>
        </p:nvSpPr>
        <p:spPr>
          <a:xfrm>
            <a:off x="6227564" y="2126218"/>
            <a:ext cx="2617946" cy="2843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Etapas Metodológicas</a:t>
            </a:r>
            <a:endParaRPr lang="en-US" sz="1750" dirty="0"/>
          </a:p>
        </p:txBody>
      </p:sp>
      <p:sp>
        <p:nvSpPr>
          <p:cNvPr id="23" name="Shape 21"/>
          <p:cNvSpPr/>
          <p:nvPr/>
        </p:nvSpPr>
        <p:spPr>
          <a:xfrm>
            <a:off x="6227564" y="2556629"/>
            <a:ext cx="3709154" cy="2132409"/>
          </a:xfrm>
          <a:prstGeom prst="roundRect">
            <a:avLst>
              <a:gd name="adj" fmla="val 1408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24" name="Shape 22"/>
          <p:cNvSpPr/>
          <p:nvPr/>
        </p:nvSpPr>
        <p:spPr>
          <a:xfrm>
            <a:off x="6250424" y="2579489"/>
            <a:ext cx="3663434" cy="600432"/>
          </a:xfrm>
          <a:prstGeom prst="roundRect">
            <a:avLst>
              <a:gd name="adj" fmla="val 432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5" name="Text 23"/>
          <p:cNvSpPr/>
          <p:nvPr/>
        </p:nvSpPr>
        <p:spPr>
          <a:xfrm>
            <a:off x="7932063" y="2692003"/>
            <a:ext cx="300157" cy="375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35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1</a:t>
            </a:r>
            <a:endParaRPr lang="en-US" sz="2350" dirty="0"/>
          </a:p>
        </p:txBody>
      </p:sp>
      <p:sp>
        <p:nvSpPr>
          <p:cNvPr id="26" name="Text 24"/>
          <p:cNvSpPr/>
          <p:nvPr/>
        </p:nvSpPr>
        <p:spPr>
          <a:xfrm>
            <a:off x="6450568" y="3309699"/>
            <a:ext cx="2819757" cy="2843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Padronização (z-scores)</a:t>
            </a:r>
            <a:endParaRPr lang="en-US" sz="1750" dirty="0"/>
          </a:p>
        </p:txBody>
      </p:sp>
      <p:sp>
        <p:nvSpPr>
          <p:cNvPr id="27" name="Text 25"/>
          <p:cNvSpPr/>
          <p:nvPr/>
        </p:nvSpPr>
        <p:spPr>
          <a:xfrm>
            <a:off x="6450568" y="3723799"/>
            <a:ext cx="3263146" cy="7422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Transformação dos indicadores para garantir comparabilidade estatística entre variáveis de diferentes escalas.</a:t>
            </a:r>
            <a:endParaRPr lang="en-US" sz="1550" dirty="0"/>
          </a:p>
        </p:txBody>
      </p:sp>
      <p:sp>
        <p:nvSpPr>
          <p:cNvPr id="28" name="Shape 26"/>
          <p:cNvSpPr/>
          <p:nvPr/>
        </p:nvSpPr>
        <p:spPr>
          <a:xfrm>
            <a:off x="10066496" y="2556629"/>
            <a:ext cx="3709154" cy="2132409"/>
          </a:xfrm>
          <a:prstGeom prst="roundRect">
            <a:avLst>
              <a:gd name="adj" fmla="val 1408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29" name="Shape 27"/>
          <p:cNvSpPr/>
          <p:nvPr/>
        </p:nvSpPr>
        <p:spPr>
          <a:xfrm>
            <a:off x="10089356" y="2579489"/>
            <a:ext cx="3663434" cy="600432"/>
          </a:xfrm>
          <a:prstGeom prst="roundRect">
            <a:avLst>
              <a:gd name="adj" fmla="val 432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0" name="Text 28"/>
          <p:cNvSpPr/>
          <p:nvPr/>
        </p:nvSpPr>
        <p:spPr>
          <a:xfrm>
            <a:off x="11770995" y="2692003"/>
            <a:ext cx="300157" cy="375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35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2</a:t>
            </a:r>
            <a:endParaRPr lang="en-US" sz="2350" dirty="0"/>
          </a:p>
        </p:txBody>
      </p:sp>
      <p:sp>
        <p:nvSpPr>
          <p:cNvPr id="31" name="Text 29"/>
          <p:cNvSpPr/>
          <p:nvPr/>
        </p:nvSpPr>
        <p:spPr>
          <a:xfrm>
            <a:off x="10289500" y="3309699"/>
            <a:ext cx="2536865" cy="2843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Análise Fatorial (AFE)</a:t>
            </a:r>
            <a:endParaRPr lang="en-US" sz="1750" dirty="0"/>
          </a:p>
        </p:txBody>
      </p:sp>
      <p:sp>
        <p:nvSpPr>
          <p:cNvPr id="32" name="Text 30"/>
          <p:cNvSpPr/>
          <p:nvPr/>
        </p:nvSpPr>
        <p:spPr>
          <a:xfrm>
            <a:off x="10289500" y="3723799"/>
            <a:ext cx="3263146" cy="7422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Componentes Principais com critério Kaiser (autovalores &gt; 1) e rotação Varimax ortogonal.</a:t>
            </a:r>
            <a:endParaRPr lang="en-US" sz="1550" dirty="0"/>
          </a:p>
        </p:txBody>
      </p:sp>
      <p:sp>
        <p:nvSpPr>
          <p:cNvPr id="33" name="Shape 31"/>
          <p:cNvSpPr/>
          <p:nvPr/>
        </p:nvSpPr>
        <p:spPr>
          <a:xfrm>
            <a:off x="6227564" y="4818817"/>
            <a:ext cx="3709154" cy="2416731"/>
          </a:xfrm>
          <a:prstGeom prst="roundRect">
            <a:avLst>
              <a:gd name="adj" fmla="val 1242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34" name="Shape 32"/>
          <p:cNvSpPr/>
          <p:nvPr/>
        </p:nvSpPr>
        <p:spPr>
          <a:xfrm>
            <a:off x="6250424" y="4841677"/>
            <a:ext cx="3663434" cy="600432"/>
          </a:xfrm>
          <a:prstGeom prst="roundRect">
            <a:avLst>
              <a:gd name="adj" fmla="val 432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5" name="Text 33"/>
          <p:cNvSpPr/>
          <p:nvPr/>
        </p:nvSpPr>
        <p:spPr>
          <a:xfrm>
            <a:off x="7932063" y="4954191"/>
            <a:ext cx="300157" cy="375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35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3</a:t>
            </a:r>
            <a:endParaRPr lang="en-US" sz="2350" dirty="0"/>
          </a:p>
        </p:txBody>
      </p:sp>
      <p:sp>
        <p:nvSpPr>
          <p:cNvPr id="36" name="Text 34"/>
          <p:cNvSpPr/>
          <p:nvPr/>
        </p:nvSpPr>
        <p:spPr>
          <a:xfrm>
            <a:off x="6450568" y="5571887"/>
            <a:ext cx="2534722" cy="2843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Construção do Índice</a:t>
            </a:r>
            <a:endParaRPr lang="en-US" sz="1750" dirty="0"/>
          </a:p>
        </p:txBody>
      </p:sp>
      <p:sp>
        <p:nvSpPr>
          <p:cNvPr id="37" name="Text 35"/>
          <p:cNvSpPr/>
          <p:nvPr/>
        </p:nvSpPr>
        <p:spPr>
          <a:xfrm>
            <a:off x="6450568" y="5985986"/>
            <a:ext cx="3263146" cy="4948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Média ponderada dos escores fatoriais pela proporção de variância explicada.</a:t>
            </a:r>
            <a:endParaRPr lang="en-US" sz="1550" dirty="0"/>
          </a:p>
        </p:txBody>
      </p:sp>
      <p:sp>
        <p:nvSpPr>
          <p:cNvPr id="38" name="Shape 36"/>
          <p:cNvSpPr/>
          <p:nvPr/>
        </p:nvSpPr>
        <p:spPr>
          <a:xfrm>
            <a:off x="10066496" y="4818817"/>
            <a:ext cx="3709154" cy="2416731"/>
          </a:xfrm>
          <a:prstGeom prst="roundRect">
            <a:avLst>
              <a:gd name="adj" fmla="val 1242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39" name="Shape 37"/>
          <p:cNvSpPr/>
          <p:nvPr/>
        </p:nvSpPr>
        <p:spPr>
          <a:xfrm>
            <a:off x="10089356" y="4841677"/>
            <a:ext cx="3663434" cy="600432"/>
          </a:xfrm>
          <a:prstGeom prst="roundRect">
            <a:avLst>
              <a:gd name="adj" fmla="val 432"/>
            </a:avLst>
          </a:prstGeom>
          <a:solidFill>
            <a:srgbClr val="F2EEEE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0" name="Text 38"/>
          <p:cNvSpPr/>
          <p:nvPr/>
        </p:nvSpPr>
        <p:spPr>
          <a:xfrm>
            <a:off x="11770995" y="4954191"/>
            <a:ext cx="300157" cy="375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35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4</a:t>
            </a:r>
            <a:endParaRPr lang="en-US" sz="2350" dirty="0"/>
          </a:p>
        </p:txBody>
      </p:sp>
      <p:sp>
        <p:nvSpPr>
          <p:cNvPr id="41" name="Text 39"/>
          <p:cNvSpPr/>
          <p:nvPr/>
        </p:nvSpPr>
        <p:spPr>
          <a:xfrm>
            <a:off x="10289500" y="5571887"/>
            <a:ext cx="3263146" cy="5686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Normalização e Interpretação</a:t>
            </a:r>
            <a:endParaRPr lang="en-US" sz="1750" dirty="0"/>
          </a:p>
        </p:txBody>
      </p:sp>
      <p:sp>
        <p:nvSpPr>
          <p:cNvPr id="42" name="Text 40"/>
          <p:cNvSpPr/>
          <p:nvPr/>
        </p:nvSpPr>
        <p:spPr>
          <a:xfrm>
            <a:off x="10289500" y="6270308"/>
            <a:ext cx="3263146" cy="7422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5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Valores positivos = pressão acima da média; valores negativos = abaixo da média institucional.</a:t>
            </a:r>
            <a:endParaRPr lang="en-US" sz="155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"/>
            <a:ext cx="14630400" cy="816102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"/>
            <a:ext cx="14630400" cy="816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9477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"/>
            <a:ext cx="14630400" cy="816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632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3696552-0C8A-E89B-AC01-598AE7FC7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0897"/>
            <a:ext cx="14630400" cy="654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481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"/>
            <a:ext cx="14630400" cy="816102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3696552-0C8A-E89B-AC01-598AE7FC7D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0847"/>
          <a:stretch>
            <a:fillRect/>
          </a:stretch>
        </p:blipFill>
        <p:spPr>
          <a:xfrm>
            <a:off x="0" y="447358"/>
            <a:ext cx="14630400" cy="1254121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3363ECEC-CFCB-784E-69EF-9391701B4B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095" t="20983" b="17813"/>
          <a:stretch>
            <a:fillRect/>
          </a:stretch>
        </p:blipFill>
        <p:spPr>
          <a:xfrm>
            <a:off x="8398653" y="1530029"/>
            <a:ext cx="6125269" cy="3362011"/>
          </a:xfrm>
          <a:prstGeom prst="rect">
            <a:avLst/>
          </a:prstGeom>
        </p:spPr>
      </p:pic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0F5F23D0-3EF8-5E63-3866-63FBD64A0A3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71747"/>
              </p:ext>
            </p:extLst>
          </p:nvPr>
        </p:nvGraphicFramePr>
        <p:xfrm>
          <a:off x="276266" y="2064795"/>
          <a:ext cx="8011207" cy="51925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Imagem 6">
            <a:extLst>
              <a:ext uri="{FF2B5EF4-FFF2-40B4-BE49-F238E27FC236}">
                <a16:creationId xmlns:a16="http://schemas.microsoft.com/office/drawing/2014/main" id="{7C9E9B10-8ED7-97F0-28EC-5EACE6AA00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2644" y="5043804"/>
            <a:ext cx="3537585" cy="322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5018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"/>
          <p:cNvSpPr/>
          <p:nvPr/>
        </p:nvSpPr>
        <p:spPr>
          <a:xfrm>
            <a:off x="375558" y="249353"/>
            <a:ext cx="1345123" cy="309370"/>
          </a:xfrm>
          <a:prstGeom prst="roundRect">
            <a:avLst>
              <a:gd name="adj" fmla="val 68762"/>
            </a:avLst>
          </a:prstGeom>
          <a:noFill/>
          <a:ln w="7620">
            <a:solidFill>
              <a:srgbClr val="75BAE6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4" name="Text 2"/>
          <p:cNvSpPr/>
          <p:nvPr/>
        </p:nvSpPr>
        <p:spPr>
          <a:xfrm>
            <a:off x="518709" y="313131"/>
            <a:ext cx="1058822" cy="1818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000"/>
              </a:lnSpc>
              <a:buNone/>
            </a:pPr>
            <a:r>
              <a:rPr lang="en-US" sz="750" dirty="0">
                <a:solidFill>
                  <a:srgbClr val="75BA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CAPÍTULO 4</a:t>
            </a:r>
            <a:endParaRPr lang="en-US" sz="750" dirty="0"/>
          </a:p>
        </p:txBody>
      </p:sp>
      <p:sp>
        <p:nvSpPr>
          <p:cNvPr id="5" name="Text 3"/>
          <p:cNvSpPr/>
          <p:nvPr/>
        </p:nvSpPr>
        <p:spPr>
          <a:xfrm>
            <a:off x="576521" y="693518"/>
            <a:ext cx="12813069" cy="583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6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Contribuições da Matriz OCC ao Planejamento 2026</a:t>
            </a:r>
            <a:endParaRPr lang="en-US" sz="2600" dirty="0"/>
          </a:p>
        </p:txBody>
      </p:sp>
      <p:sp>
        <p:nvSpPr>
          <p:cNvPr id="6" name="Text 4"/>
          <p:cNvSpPr/>
          <p:nvPr/>
        </p:nvSpPr>
        <p:spPr>
          <a:xfrm>
            <a:off x="518709" y="1195255"/>
            <a:ext cx="13123874" cy="6821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9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 Matriz OCC organiza a distribuição interna com base em evidências de </a:t>
            </a:r>
            <a:r>
              <a:rPr lang="en-US" sz="95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porte acadêmico, capacidade docente, eficiência e qualidade</a:t>
            </a:r>
            <a:r>
              <a:rPr lang="en-US" sz="9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por meio de variáveis como TAE, PrEq, DEAE, DQG, DQM, DQD, DEQ, PTAE, EQR e IRAT — afastando a lógica puramente incremental.</a:t>
            </a:r>
            <a:endParaRPr lang="en-US" sz="950" dirty="0"/>
          </a:p>
        </p:txBody>
      </p:sp>
      <p:pic>
        <p:nvPicPr>
          <p:cNvPr id="44" name="Imagem 43">
            <a:extLst>
              <a:ext uri="{FF2B5EF4-FFF2-40B4-BE49-F238E27FC236}">
                <a16:creationId xmlns:a16="http://schemas.microsoft.com/office/drawing/2014/main" id="{15A452EF-77EC-4A23-CFCD-C90898F44F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897"/>
            <a:ext cx="14630400" cy="816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9480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7994D0-EB83-ED25-BB23-7C4EC23476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3684"/>
          <a:stretch>
            <a:fillRect/>
          </a:stretch>
        </p:blipFill>
        <p:spPr>
          <a:xfrm>
            <a:off x="0" y="0"/>
            <a:ext cx="14630400" cy="1331523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0B7D0891-07D6-6886-A158-8A80E803F9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459" t="19412" r="29747" b="21729"/>
          <a:stretch>
            <a:fillRect/>
          </a:stretch>
        </p:blipFill>
        <p:spPr>
          <a:xfrm>
            <a:off x="2257062" y="1516282"/>
            <a:ext cx="9479667" cy="4803495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05E346DD-9AAD-3423-1CFD-1A99808A44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7439" b="3971"/>
          <a:stretch>
            <a:fillRect/>
          </a:stretch>
        </p:blipFill>
        <p:spPr>
          <a:xfrm>
            <a:off x="-570895" y="6660061"/>
            <a:ext cx="15135580" cy="156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3652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"/>
            <a:ext cx="14630400" cy="816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0182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CDB32A5-B74F-D3CE-336D-638258282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897"/>
            <a:ext cx="14630400" cy="816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1545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"/>
            <a:ext cx="14630400" cy="816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5414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"/>
            <a:ext cx="14630400" cy="816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512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3798" y="1202293"/>
            <a:ext cx="12902803" cy="14899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UFSCar — Gestão Orçamentária Responsável e Transparente</a:t>
            </a:r>
            <a:endParaRPr lang="en-US" sz="4650" dirty="0"/>
          </a:p>
        </p:txBody>
      </p:sp>
      <p:sp>
        <p:nvSpPr>
          <p:cNvPr id="3" name="Text 1"/>
          <p:cNvSpPr/>
          <p:nvPr/>
        </p:nvSpPr>
        <p:spPr>
          <a:xfrm>
            <a:off x="863798" y="3138011"/>
            <a:ext cx="12902803" cy="10915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 Modelo Orçamentário da UFSCar 2025–2026 demonstra o compromisso institucional com a </a:t>
            </a:r>
            <a:r>
              <a:rPr lang="en-US" sz="2050" b="1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condução responsável, participativa e tecnicamente qualificada</a:t>
            </a:r>
            <a:r>
              <a:rPr lang="en-US" sz="20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dos recursos públicos, em prol da missão acadêmica e social da Universidade Federal de São Carlos.</a:t>
            </a:r>
            <a:endParaRPr lang="en-US" sz="2050" dirty="0"/>
          </a:p>
        </p:txBody>
      </p:sp>
      <p:sp>
        <p:nvSpPr>
          <p:cNvPr id="4" name="Shape 2"/>
          <p:cNvSpPr/>
          <p:nvPr/>
        </p:nvSpPr>
        <p:spPr>
          <a:xfrm>
            <a:off x="863798" y="4480322"/>
            <a:ext cx="4152305" cy="2546866"/>
          </a:xfrm>
          <a:prstGeom prst="roundRect">
            <a:avLst>
              <a:gd name="adj" fmla="val 1545"/>
            </a:avLst>
          </a:prstGeom>
          <a:solidFill>
            <a:srgbClr val="FFFFFF"/>
          </a:solidFill>
          <a:ln w="3048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5" name="Text 3"/>
          <p:cNvSpPr/>
          <p:nvPr/>
        </p:nvSpPr>
        <p:spPr>
          <a:xfrm>
            <a:off x="1156454" y="4772978"/>
            <a:ext cx="2980134" cy="3724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ProPlan</a:t>
            </a:r>
            <a:endParaRPr lang="en-US" sz="2300" dirty="0"/>
          </a:p>
        </p:txBody>
      </p:sp>
      <p:sp>
        <p:nvSpPr>
          <p:cNvPr id="6" name="Text 4"/>
          <p:cNvSpPr/>
          <p:nvPr/>
        </p:nvSpPr>
        <p:spPr>
          <a:xfrm>
            <a:off x="1156454" y="5279112"/>
            <a:ext cx="3566993" cy="1455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Pró-Reitoria de Planejamento — responsável pela coordenação do modelo orçamentário institucional.</a:t>
            </a:r>
            <a:endParaRPr lang="en-US" sz="2050" dirty="0"/>
          </a:p>
        </p:txBody>
      </p:sp>
      <p:sp>
        <p:nvSpPr>
          <p:cNvPr id="7" name="Shape 5"/>
          <p:cNvSpPr/>
          <p:nvPr/>
        </p:nvSpPr>
        <p:spPr>
          <a:xfrm>
            <a:off x="5238988" y="4480322"/>
            <a:ext cx="4152305" cy="2546866"/>
          </a:xfrm>
          <a:prstGeom prst="roundRect">
            <a:avLst>
              <a:gd name="adj" fmla="val 1545"/>
            </a:avLst>
          </a:prstGeom>
          <a:solidFill>
            <a:srgbClr val="FFFFFF"/>
          </a:solidFill>
          <a:ln w="3048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6"/>
          <p:cNvSpPr/>
          <p:nvPr/>
        </p:nvSpPr>
        <p:spPr>
          <a:xfrm>
            <a:off x="5531644" y="4772978"/>
            <a:ext cx="2980134" cy="3724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ProAd</a:t>
            </a:r>
            <a:endParaRPr lang="en-US" sz="2300" dirty="0"/>
          </a:p>
        </p:txBody>
      </p:sp>
      <p:sp>
        <p:nvSpPr>
          <p:cNvPr id="9" name="Text 7"/>
          <p:cNvSpPr/>
          <p:nvPr/>
        </p:nvSpPr>
        <p:spPr>
          <a:xfrm>
            <a:off x="5531644" y="5279112"/>
            <a:ext cx="3566993" cy="1455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Pró-Reitoria de Administração — parceira na elaboração e execução do planejamento orçamentário 2025–2026.</a:t>
            </a:r>
            <a:endParaRPr lang="en-US" sz="2050" dirty="0"/>
          </a:p>
        </p:txBody>
      </p:sp>
      <p:sp>
        <p:nvSpPr>
          <p:cNvPr id="10" name="Shape 8"/>
          <p:cNvSpPr/>
          <p:nvPr/>
        </p:nvSpPr>
        <p:spPr>
          <a:xfrm>
            <a:off x="9614178" y="4480322"/>
            <a:ext cx="4152424" cy="2546866"/>
          </a:xfrm>
          <a:prstGeom prst="roundRect">
            <a:avLst>
              <a:gd name="adj" fmla="val 1545"/>
            </a:avLst>
          </a:prstGeom>
          <a:solidFill>
            <a:srgbClr val="FFFFFF"/>
          </a:solidFill>
          <a:ln w="3048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1" name="Text 9"/>
          <p:cNvSpPr/>
          <p:nvPr/>
        </p:nvSpPr>
        <p:spPr>
          <a:xfrm>
            <a:off x="9906833" y="4772978"/>
            <a:ext cx="2980134" cy="3724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Gestão 2025–2029</a:t>
            </a:r>
            <a:endParaRPr lang="en-US" sz="2300" dirty="0"/>
          </a:p>
        </p:txBody>
      </p:sp>
      <p:sp>
        <p:nvSpPr>
          <p:cNvPr id="12" name="Text 10"/>
          <p:cNvSpPr/>
          <p:nvPr/>
        </p:nvSpPr>
        <p:spPr>
          <a:xfrm>
            <a:off x="9906833" y="5279112"/>
            <a:ext cx="3567113" cy="1455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Documento submetido à apreciação dos Conselhos CoAd e ConsUni como instrumento de referência institucional.</a:t>
            </a:r>
            <a:endParaRPr lang="en-US" sz="205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"/>
            <a:ext cx="14630400" cy="816102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982392" y="622103"/>
            <a:ext cx="6586061" cy="6340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914391">
              <a:lnSpc>
                <a:spcPts val="4950"/>
              </a:lnSpc>
            </a:pPr>
            <a:r>
              <a:rPr lang="en-US" sz="395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Fluxo do Processo de Decisão</a:t>
            </a:r>
            <a:endParaRPr lang="en-US" sz="39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Text 1"/>
          <p:cNvSpPr/>
          <p:nvPr/>
        </p:nvSpPr>
        <p:spPr>
          <a:xfrm>
            <a:off x="1982391" y="1558528"/>
            <a:ext cx="10665500" cy="5510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914391">
              <a:lnSpc>
                <a:spcPts val="2150"/>
              </a:lnSpc>
            </a:pPr>
            <a:r>
              <a:rPr lang="en-US" sz="15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 processo de decisão das demandas para empenho observa sete etapas sequenciais, desde a formalização até o registro final das providências.</a:t>
            </a: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2391" y="2279572"/>
            <a:ext cx="10665500" cy="4606885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4527463" y="5467382"/>
            <a:ext cx="1583630" cy="302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914391">
              <a:lnSpc>
                <a:spcPts val="2350"/>
              </a:lnSpc>
            </a:pPr>
            <a:r>
              <a:rPr lang="en-US" sz="19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Triagem</a:t>
            </a:r>
            <a:endParaRPr lang="en-US" sz="19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 3"/>
          <p:cNvSpPr/>
          <p:nvPr/>
        </p:nvSpPr>
        <p:spPr>
          <a:xfrm>
            <a:off x="4527463" y="5852273"/>
            <a:ext cx="1583630" cy="6167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defTabSz="914391">
              <a:lnSpc>
                <a:spcPts val="1600"/>
              </a:lnSpc>
            </a:pPr>
            <a:r>
              <a:rPr lang="en-US" sz="14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Coordenadoria de Orçamento verifica requisitos</a:t>
            </a:r>
            <a:endParaRPr lang="en-US" sz="14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 4"/>
          <p:cNvSpPr/>
          <p:nvPr/>
        </p:nvSpPr>
        <p:spPr>
          <a:xfrm>
            <a:off x="8593818" y="5164532"/>
            <a:ext cx="1583631" cy="6056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defTabSz="914391">
              <a:lnSpc>
                <a:spcPts val="2350"/>
              </a:lnSpc>
            </a:pPr>
            <a:r>
              <a:rPr lang="en-US" sz="190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Análise técnica</a:t>
            </a:r>
            <a:endParaRPr lang="en-US" sz="19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 5"/>
          <p:cNvSpPr/>
          <p:nvPr/>
        </p:nvSpPr>
        <p:spPr>
          <a:xfrm>
            <a:off x="8593818" y="5852273"/>
            <a:ext cx="1583631" cy="6167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defTabSz="914391">
              <a:lnSpc>
                <a:spcPts val="1600"/>
              </a:lnSpc>
            </a:pPr>
            <a:r>
              <a:rPr lang="en-US" sz="14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ProAd e ProPlan avaliam mérito e conformidade</a:t>
            </a:r>
            <a:endParaRPr lang="en-US" sz="14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ext 6"/>
          <p:cNvSpPr/>
          <p:nvPr/>
        </p:nvSpPr>
        <p:spPr>
          <a:xfrm>
            <a:off x="2499334" y="2695268"/>
            <a:ext cx="1583630" cy="302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914391">
              <a:lnSpc>
                <a:spcPts val="2350"/>
              </a:lnSpc>
            </a:pPr>
            <a:r>
              <a:rPr lang="en-US" sz="19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Formalização</a:t>
            </a:r>
            <a:endParaRPr lang="en-US" sz="19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Text 7"/>
          <p:cNvSpPr/>
          <p:nvPr/>
        </p:nvSpPr>
        <p:spPr>
          <a:xfrm>
            <a:off x="2499334" y="3080158"/>
            <a:ext cx="1583630" cy="8223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defTabSz="914391">
              <a:lnSpc>
                <a:spcPts val="1600"/>
              </a:lnSpc>
            </a:pPr>
            <a:r>
              <a:rPr lang="en-US" sz="14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Unidade demandante registra a solicitação</a:t>
            </a:r>
            <a:endParaRPr lang="en-US" sz="14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Text 8"/>
          <p:cNvSpPr/>
          <p:nvPr/>
        </p:nvSpPr>
        <p:spPr>
          <a:xfrm>
            <a:off x="10561539" y="2695268"/>
            <a:ext cx="1583630" cy="302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914391">
              <a:lnSpc>
                <a:spcPts val="2350"/>
              </a:lnSpc>
            </a:pPr>
            <a:r>
              <a:rPr lang="en-US" sz="1900" dirty="0">
                <a:solidFill>
                  <a:srgbClr val="383838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Deliberação</a:t>
            </a:r>
            <a:endParaRPr lang="en-US" sz="19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Text 9"/>
          <p:cNvSpPr/>
          <p:nvPr/>
        </p:nvSpPr>
        <p:spPr>
          <a:xfrm>
            <a:off x="10561539" y="3080158"/>
            <a:ext cx="1583630" cy="8223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defTabSz="914391">
              <a:lnSpc>
                <a:spcPts val="1600"/>
              </a:lnSpc>
            </a:pPr>
            <a:r>
              <a:rPr lang="en-US" sz="14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Comitê de Orçamento decide sobre as demandas</a:t>
            </a:r>
            <a:endParaRPr lang="en-US" sz="14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6585879" y="2695268"/>
            <a:ext cx="1583631" cy="302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defTabSz="914391">
              <a:lnSpc>
                <a:spcPts val="2350"/>
              </a:lnSpc>
            </a:pPr>
            <a:r>
              <a:rPr lang="en-US" sz="1900" dirty="0">
                <a:solidFill>
                  <a:srgbClr val="020202"/>
                </a:solidFill>
                <a:latin typeface="PT Serif" pitchFamily="34" charset="0"/>
                <a:ea typeface="PT Serif" pitchFamily="34" charset="-122"/>
                <a:cs typeface="PT Serif" pitchFamily="34" charset="-120"/>
              </a:rPr>
              <a:t>Consolidação</a:t>
            </a:r>
            <a:endParaRPr lang="en-US" sz="19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6585879" y="3080159"/>
            <a:ext cx="1583631" cy="6167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defTabSz="914391">
              <a:lnSpc>
                <a:spcPts val="1600"/>
              </a:lnSpc>
            </a:pPr>
            <a:r>
              <a:rPr lang="en-US" sz="145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Agrupa demandas consideradas aptas</a:t>
            </a:r>
            <a:endParaRPr lang="en-US" sz="14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1982391" y="7056477"/>
            <a:ext cx="10665500" cy="5510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914391">
              <a:lnSpc>
                <a:spcPts val="2150"/>
              </a:lnSpc>
            </a:pPr>
            <a:r>
              <a:rPr lang="en-US" sz="15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O Comitê de Orçamento reúne-se preferencialmente em base </a:t>
            </a:r>
            <a:r>
              <a:rPr lang="en-US" sz="1500" b="1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mensal</a:t>
            </a:r>
            <a:r>
              <a:rPr lang="en-US" sz="1500" dirty="0">
                <a:solidFill>
                  <a:srgbClr val="383838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, podendo convocar reuniões extraordinárias conforme a necessidade institucional.</a:t>
            </a: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863798" y="951786"/>
            <a:ext cx="1589842" cy="318849"/>
          </a:xfrm>
          <a:prstGeom prst="roundRect">
            <a:avLst>
              <a:gd name="adj" fmla="val 7548"/>
            </a:avLst>
          </a:prstGeom>
          <a:solidFill>
            <a:srgbClr val="E4E4E7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984052" y="1011912"/>
            <a:ext cx="1349335" cy="1985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2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BALANÇO 2025 — I.3</a:t>
            </a:r>
            <a:endParaRPr lang="en-US" sz="1250" dirty="0"/>
          </a:p>
        </p:txBody>
      </p:sp>
      <p:sp>
        <p:nvSpPr>
          <p:cNvPr id="4" name="Text 2"/>
          <p:cNvSpPr/>
          <p:nvPr/>
        </p:nvSpPr>
        <p:spPr>
          <a:xfrm>
            <a:off x="863798" y="1322665"/>
            <a:ext cx="11071027" cy="5697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Execução dos Recursos Discricionários — 2025</a:t>
            </a:r>
            <a:endParaRPr lang="en-US" sz="3550" dirty="0"/>
          </a:p>
        </p:txBody>
      </p:sp>
      <p:sp>
        <p:nvSpPr>
          <p:cNvPr id="5" name="Text 3"/>
          <p:cNvSpPr/>
          <p:nvPr/>
        </p:nvSpPr>
        <p:spPr>
          <a:xfrm>
            <a:off x="863798" y="2087880"/>
            <a:ext cx="11071027" cy="4960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5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• </a:t>
            </a:r>
            <a:r>
              <a:rPr lang="en-US" sz="1550" dirty="0" err="1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Dotação</a:t>
            </a:r>
            <a:r>
              <a:rPr lang="en-US" sz="15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inicial de </a:t>
            </a:r>
            <a:r>
              <a:rPr lang="en-US" sz="1550" b="1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R$ 75,60 milhões</a:t>
            </a:r>
            <a:r>
              <a:rPr lang="en-US" sz="15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ampliada para </a:t>
            </a:r>
            <a:r>
              <a:rPr lang="en-US" sz="1550" b="1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R$ 89,12 milhões</a:t>
            </a:r>
            <a:r>
              <a:rPr lang="en-US" sz="15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(+17,9%).</a:t>
            </a:r>
            <a:endParaRPr lang="en-US" dirty="0"/>
          </a:p>
          <a:p>
            <a:pPr>
              <a:lnSpc>
                <a:spcPts val="1950"/>
              </a:lnSpc>
            </a:pPr>
            <a:r>
              <a:rPr lang="en-US" sz="15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• </a:t>
            </a:r>
            <a:r>
              <a:rPr lang="en-US" sz="1550" dirty="0" err="1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Ampliação</a:t>
            </a:r>
            <a:r>
              <a:rPr lang="en-US" sz="15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decorrente de recomposições, TEDs e emendas parlamentares.</a:t>
            </a:r>
            <a:endParaRPr lang="en-US" dirty="0"/>
          </a:p>
          <a:p>
            <a:pPr>
              <a:lnSpc>
                <a:spcPts val="1950"/>
              </a:lnSpc>
            </a:pPr>
            <a:r>
              <a:rPr lang="en-US" sz="15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• </a:t>
            </a:r>
            <a:r>
              <a:rPr lang="en-US" sz="1550" dirty="0" err="1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Nível</a:t>
            </a:r>
            <a:r>
              <a:rPr lang="en-US" sz="15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de execução praticamente integral.</a:t>
            </a:r>
            <a:endParaRPr lang="en-US" sz="15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798" y="2877026"/>
            <a:ext cx="2583299" cy="2583299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863798" y="5606891"/>
            <a:ext cx="2652117" cy="2847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99,98% — Empenhado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863798" y="6021943"/>
            <a:ext cx="3974306" cy="4960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R$ 89,10 mi empenhados do total de R$ 89,12 mi autorizados.</a:t>
            </a:r>
            <a:endParaRPr lang="en-US" sz="155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833" y="2877026"/>
            <a:ext cx="2583299" cy="2583299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334833" y="5606891"/>
            <a:ext cx="2278975" cy="2847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94,5% — Liquidado</a:t>
            </a:r>
            <a:endParaRPr lang="en-US" sz="1750" dirty="0"/>
          </a:p>
        </p:txBody>
      </p:sp>
      <p:sp>
        <p:nvSpPr>
          <p:cNvPr id="11" name="Text 7"/>
          <p:cNvSpPr/>
          <p:nvPr/>
        </p:nvSpPr>
        <p:spPr>
          <a:xfrm>
            <a:off x="5334833" y="6021943"/>
            <a:ext cx="3974306" cy="4960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R$ 84,21 mi em despesas liquidadas sobre o total empenhado.</a:t>
            </a:r>
            <a:endParaRPr lang="en-US" sz="155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5868" y="2877026"/>
            <a:ext cx="2583299" cy="2583299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9805868" y="5606891"/>
            <a:ext cx="2278975" cy="2847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92,5% — Pago</a:t>
            </a:r>
            <a:endParaRPr lang="en-US" sz="1750" dirty="0"/>
          </a:p>
        </p:txBody>
      </p:sp>
      <p:sp>
        <p:nvSpPr>
          <p:cNvPr id="14" name="Text 9"/>
          <p:cNvSpPr/>
          <p:nvPr/>
        </p:nvSpPr>
        <p:spPr>
          <a:xfrm>
            <a:off x="9805868" y="6021943"/>
            <a:ext cx="3974306" cy="4960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R$ 82,42 mi efetivamente pagos, indicando regularidade no fluxo financeiro.</a:t>
            </a:r>
            <a:endParaRPr lang="en-US" sz="1550" dirty="0"/>
          </a:p>
        </p:txBody>
      </p:sp>
      <p:sp>
        <p:nvSpPr>
          <p:cNvPr id="15" name="Text 10"/>
          <p:cNvSpPr/>
          <p:nvPr/>
        </p:nvSpPr>
        <p:spPr>
          <a:xfrm>
            <a:off x="863798" y="6781800"/>
            <a:ext cx="11071027" cy="4960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55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• </a:t>
            </a:r>
            <a:r>
              <a:rPr lang="en-US" sz="15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 ação </a:t>
            </a:r>
            <a:r>
              <a:rPr lang="en-US" sz="1550" b="1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20RK – Funcionamento das IFES</a:t>
            </a:r>
            <a:r>
              <a:rPr lang="en-US" sz="15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concentrou a maior parcela dos recursos (R$ 71,31 mi, 99,98% da dotação</a:t>
            </a:r>
            <a:r>
              <a:rPr lang="en-US" sz="155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).</a:t>
            </a:r>
            <a:endParaRPr lang="en-US"/>
          </a:p>
          <a:p>
            <a:pPr>
              <a:lnSpc>
                <a:spcPts val="1950"/>
              </a:lnSpc>
            </a:pPr>
            <a:r>
              <a:rPr lang="en-US" sz="155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• Seguida </a:t>
            </a:r>
            <a:r>
              <a:rPr lang="en-US" sz="15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pela </a:t>
            </a:r>
            <a:r>
              <a:rPr lang="en-US" sz="1550" b="1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ação 4002 – Assistência Estudantil</a:t>
            </a:r>
            <a:r>
              <a:rPr lang="en-US" sz="15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(R$ 12,79 mi, 99,99</a:t>
            </a:r>
            <a:r>
              <a:rPr lang="en-US" sz="155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%).</a:t>
            </a:r>
            <a:endParaRPr lang="en-US"/>
          </a:p>
          <a:p>
            <a:pPr>
              <a:lnSpc>
                <a:spcPts val="1950"/>
              </a:lnSpc>
            </a:pPr>
            <a:r>
              <a:rPr lang="en-US" sz="155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• E</a:t>
            </a:r>
            <a:r>
              <a:rPr lang="en-US" sz="15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pela </a:t>
            </a:r>
            <a:r>
              <a:rPr lang="en-US" sz="1550" b="1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ação 20GK – Fomento às Ações Acadêmicas</a:t>
            </a:r>
            <a:r>
              <a:rPr lang="en-US" sz="15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(R$ 1,15 mi, empenho integral).</a:t>
            </a:r>
            <a:endParaRPr lang="en-US" sz="155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"/>
            <a:ext cx="14630400" cy="816102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863798" y="897969"/>
            <a:ext cx="3346133" cy="381714"/>
          </a:xfrm>
          <a:prstGeom prst="roundRect">
            <a:avLst>
              <a:gd name="adj" fmla="val 7275"/>
            </a:avLst>
          </a:prstGeom>
          <a:solidFill>
            <a:srgbClr val="E4E4E7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1002625" y="967383"/>
            <a:ext cx="3068479" cy="2428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4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BALANÇO 2025 — RECURSOS PRÓPRIOS</a:t>
            </a:r>
            <a:endParaRPr lang="en-US" sz="1450" dirty="0"/>
          </a:p>
        </p:txBody>
      </p:sp>
      <p:sp>
        <p:nvSpPr>
          <p:cNvPr id="4" name="Text 2"/>
          <p:cNvSpPr/>
          <p:nvPr/>
        </p:nvSpPr>
        <p:spPr>
          <a:xfrm>
            <a:off x="863798" y="1349097"/>
            <a:ext cx="12902803" cy="13146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150"/>
              </a:lnSpc>
              <a:buNone/>
            </a:pPr>
            <a:r>
              <a:rPr lang="en-US" sz="410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Análise da Execução dos Recursos Próprios — 2025</a:t>
            </a:r>
            <a:endParaRPr lang="en-US" sz="4100" dirty="0"/>
          </a:p>
        </p:txBody>
      </p:sp>
      <p:sp>
        <p:nvSpPr>
          <p:cNvPr id="5" name="Text 3"/>
          <p:cNvSpPr/>
          <p:nvPr/>
        </p:nvSpPr>
        <p:spPr>
          <a:xfrm>
            <a:off x="863798" y="2924056"/>
            <a:ext cx="12902803" cy="6074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50"/>
              </a:lnSpc>
            </a:pPr>
            <a:r>
              <a:rPr lang="en-US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• </a:t>
            </a:r>
            <a:r>
              <a:rPr lang="en-US" sz="18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UFSCar superou significativamente as estimativas iniciais de arrecadação própria em 2025</a:t>
            </a:r>
            <a:r>
              <a:rPr lang="en-US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/>
          </a:p>
          <a:p>
            <a:pPr>
              <a:lnSpc>
                <a:spcPts val="2350"/>
              </a:lnSpc>
            </a:pPr>
            <a:r>
              <a:rPr lang="en-US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• Execução </a:t>
            </a:r>
            <a:r>
              <a:rPr lang="en-US" sz="18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praticamente integral dos recursos disponíveis</a:t>
            </a:r>
            <a:r>
              <a:rPr lang="en-US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/>
          </a:p>
          <a:p>
            <a:pPr>
              <a:lnSpc>
                <a:spcPts val="2350"/>
              </a:lnSpc>
            </a:pPr>
            <a:r>
              <a:rPr lang="en-US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• Geração</a:t>
            </a:r>
            <a:r>
              <a:rPr lang="en-US" sz="18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de superávit financeiro.</a:t>
            </a:r>
            <a:endParaRPr lang="en-US" sz="1800"/>
          </a:p>
        </p:txBody>
      </p:sp>
      <p:sp>
        <p:nvSpPr>
          <p:cNvPr id="6" name="Shape 4"/>
          <p:cNvSpPr/>
          <p:nvPr/>
        </p:nvSpPr>
        <p:spPr>
          <a:xfrm>
            <a:off x="863798" y="3726656"/>
            <a:ext cx="6364605" cy="1867614"/>
          </a:xfrm>
          <a:prstGeom prst="roundRect">
            <a:avLst>
              <a:gd name="adj" fmla="val 1859"/>
            </a:avLst>
          </a:prstGeom>
          <a:solidFill>
            <a:srgbClr val="FFFFFF"/>
          </a:solidFill>
          <a:ln w="3048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7" name="Text 5"/>
          <p:cNvSpPr/>
          <p:nvPr/>
        </p:nvSpPr>
        <p:spPr>
          <a:xfrm>
            <a:off x="1125617" y="3988475"/>
            <a:ext cx="2629495" cy="328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PLOA Previsto</a:t>
            </a:r>
            <a:endParaRPr lang="en-US" sz="2050" dirty="0"/>
          </a:p>
        </p:txBody>
      </p:sp>
      <p:sp>
        <p:nvSpPr>
          <p:cNvPr id="8" name="Text 6"/>
          <p:cNvSpPr/>
          <p:nvPr/>
        </p:nvSpPr>
        <p:spPr>
          <a:xfrm>
            <a:off x="1125617" y="4421267"/>
            <a:ext cx="5840968" cy="6074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00" b="1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R$ 6,84 milhões</a:t>
            </a:r>
            <a:r>
              <a:rPr lang="en-US" sz="18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Estimativa conservadora de arrecadação, em consonância com prudência fiscal.</a:t>
            </a:r>
            <a:endParaRPr lang="en-US" sz="1800" dirty="0"/>
          </a:p>
        </p:txBody>
      </p:sp>
      <p:sp>
        <p:nvSpPr>
          <p:cNvPr id="9" name="Shape 7"/>
          <p:cNvSpPr/>
          <p:nvPr/>
        </p:nvSpPr>
        <p:spPr>
          <a:xfrm>
            <a:off x="7401877" y="3726656"/>
            <a:ext cx="6364724" cy="1867614"/>
          </a:xfrm>
          <a:prstGeom prst="roundRect">
            <a:avLst>
              <a:gd name="adj" fmla="val 1859"/>
            </a:avLst>
          </a:prstGeom>
          <a:solidFill>
            <a:srgbClr val="FFFFFF"/>
          </a:solidFill>
          <a:ln w="3048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0" name="Text 8"/>
          <p:cNvSpPr/>
          <p:nvPr/>
        </p:nvSpPr>
        <p:spPr>
          <a:xfrm>
            <a:off x="7663696" y="3988475"/>
            <a:ext cx="2629495" cy="328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Dotação Atual</a:t>
            </a:r>
            <a:endParaRPr lang="en-US" sz="2050" dirty="0"/>
          </a:p>
        </p:txBody>
      </p:sp>
      <p:sp>
        <p:nvSpPr>
          <p:cNvPr id="11" name="Text 9"/>
          <p:cNvSpPr/>
          <p:nvPr/>
        </p:nvSpPr>
        <p:spPr>
          <a:xfrm>
            <a:off x="7663696" y="4421267"/>
            <a:ext cx="5841087" cy="9111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00" b="1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R$ 12,64 milhões</a:t>
            </a:r>
            <a:r>
              <a:rPr lang="en-US" sz="18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Ajustada progressivamente ao longo do exercício, em função do desempenho superior da arrecadação.</a:t>
            </a:r>
            <a:endParaRPr lang="en-US" sz="1800" dirty="0"/>
          </a:p>
        </p:txBody>
      </p:sp>
      <p:sp>
        <p:nvSpPr>
          <p:cNvPr id="12" name="Shape 10"/>
          <p:cNvSpPr/>
          <p:nvPr/>
        </p:nvSpPr>
        <p:spPr>
          <a:xfrm>
            <a:off x="863798" y="5767745"/>
            <a:ext cx="6364605" cy="1563886"/>
          </a:xfrm>
          <a:prstGeom prst="roundRect">
            <a:avLst>
              <a:gd name="adj" fmla="val 2220"/>
            </a:avLst>
          </a:prstGeom>
          <a:solidFill>
            <a:srgbClr val="FFFFFF"/>
          </a:solidFill>
          <a:ln w="3048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3" name="Text 11"/>
          <p:cNvSpPr/>
          <p:nvPr/>
        </p:nvSpPr>
        <p:spPr>
          <a:xfrm>
            <a:off x="1125617" y="6029563"/>
            <a:ext cx="2768798" cy="328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Arrecadação Efetiva</a:t>
            </a:r>
            <a:endParaRPr lang="en-US" sz="2050" dirty="0"/>
          </a:p>
        </p:txBody>
      </p:sp>
      <p:sp>
        <p:nvSpPr>
          <p:cNvPr id="14" name="Text 12"/>
          <p:cNvSpPr/>
          <p:nvPr/>
        </p:nvSpPr>
        <p:spPr>
          <a:xfrm>
            <a:off x="1125617" y="6462355"/>
            <a:ext cx="5840968" cy="6074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00" b="1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R$ 13,44 milhões</a:t>
            </a:r>
            <a:r>
              <a:rPr lang="en-US" sz="18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Índice de arrecadação de </a:t>
            </a:r>
            <a:r>
              <a:rPr lang="en-US" sz="1800" b="1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106,38%</a:t>
            </a:r>
            <a:r>
              <a:rPr lang="en-US" sz="18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sobre a dotação atualizada.</a:t>
            </a:r>
            <a:endParaRPr lang="en-US" sz="1800" dirty="0"/>
          </a:p>
        </p:txBody>
      </p:sp>
      <p:sp>
        <p:nvSpPr>
          <p:cNvPr id="15" name="Shape 13"/>
          <p:cNvSpPr/>
          <p:nvPr/>
        </p:nvSpPr>
        <p:spPr>
          <a:xfrm>
            <a:off x="7401877" y="5767745"/>
            <a:ext cx="6364724" cy="1563886"/>
          </a:xfrm>
          <a:prstGeom prst="roundRect">
            <a:avLst>
              <a:gd name="adj" fmla="val 2220"/>
            </a:avLst>
          </a:prstGeom>
          <a:solidFill>
            <a:srgbClr val="FFFFFF"/>
          </a:solidFill>
          <a:ln w="3048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6" name="Text 14"/>
          <p:cNvSpPr/>
          <p:nvPr/>
        </p:nvSpPr>
        <p:spPr>
          <a:xfrm>
            <a:off x="7663696" y="6029563"/>
            <a:ext cx="2629495" cy="328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3D3838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Superávit Gerado</a:t>
            </a:r>
            <a:endParaRPr lang="en-US" sz="2050" dirty="0"/>
          </a:p>
        </p:txBody>
      </p:sp>
      <p:sp>
        <p:nvSpPr>
          <p:cNvPr id="17" name="Text 15"/>
          <p:cNvSpPr/>
          <p:nvPr/>
        </p:nvSpPr>
        <p:spPr>
          <a:xfrm>
            <a:off x="7663696" y="6462355"/>
            <a:ext cx="5841087" cy="6074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00" b="1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R$ 805.952,29</a:t>
            </a:r>
            <a:r>
              <a:rPr lang="en-US" sz="18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Reforça o orçamento institucional de 2026 e amplia a margem de atuação da Universidade.</a:t>
            </a:r>
            <a:endParaRPr lang="en-US" sz="18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863798" y="849630"/>
            <a:ext cx="1605082" cy="334089"/>
          </a:xfrm>
          <a:prstGeom prst="roundRect">
            <a:avLst>
              <a:gd name="adj" fmla="val 7203"/>
            </a:avLst>
          </a:prstGeom>
          <a:noFill/>
          <a:ln w="7620">
            <a:solidFill>
              <a:srgbClr val="2D2E34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991672" y="917377"/>
            <a:ext cx="1349335" cy="1985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250" dirty="0">
                <a:solidFill>
                  <a:srgbClr val="2D2E34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BALANÇO 2025 — I.4</a:t>
            </a:r>
            <a:endParaRPr lang="en-US" sz="1250" dirty="0"/>
          </a:p>
        </p:txBody>
      </p:sp>
      <p:sp>
        <p:nvSpPr>
          <p:cNvPr id="4" name="Text 2"/>
          <p:cNvSpPr/>
          <p:nvPr/>
        </p:nvSpPr>
        <p:spPr>
          <a:xfrm>
            <a:off x="863798" y="1235750"/>
            <a:ext cx="12902803" cy="11394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Indicador Mensal de Custeio e Análise de Variação — 2025</a:t>
            </a:r>
            <a:endParaRPr lang="en-US" sz="3550" dirty="0"/>
          </a:p>
        </p:txBody>
      </p:sp>
      <p:sp>
        <p:nvSpPr>
          <p:cNvPr id="5" name="Text 3"/>
          <p:cNvSpPr/>
          <p:nvPr/>
        </p:nvSpPr>
        <p:spPr>
          <a:xfrm>
            <a:off x="863798" y="2570678"/>
            <a:ext cx="12902803" cy="4960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 indicador de custeio médio mensal é instrumento central de articulação entre planejamento e execução. A trajetória ao longo de 2025 revela ajustes estratégicos e a formação inevitável de passivos diante de restrição orçamentária.</a:t>
            </a:r>
            <a:endParaRPr lang="en-US" sz="1550" dirty="0"/>
          </a:p>
        </p:txBody>
      </p:sp>
      <p:sp>
        <p:nvSpPr>
          <p:cNvPr id="6" name="Shape 4"/>
          <p:cNvSpPr/>
          <p:nvPr/>
        </p:nvSpPr>
        <p:spPr>
          <a:xfrm>
            <a:off x="863798" y="3213259"/>
            <a:ext cx="12902803" cy="3772019"/>
          </a:xfrm>
          <a:prstGeom prst="roundRect">
            <a:avLst>
              <a:gd name="adj" fmla="val 798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7" name="Shape 5"/>
          <p:cNvSpPr/>
          <p:nvPr/>
        </p:nvSpPr>
        <p:spPr>
          <a:xfrm>
            <a:off x="871418" y="3220879"/>
            <a:ext cx="12887563" cy="667464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Text 6"/>
          <p:cNvSpPr/>
          <p:nvPr/>
        </p:nvSpPr>
        <p:spPr>
          <a:xfrm>
            <a:off x="1072039" y="3306604"/>
            <a:ext cx="3461385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Etapa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4942046" y="3306604"/>
            <a:ext cx="1524476" cy="4960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Valor Mensal (R$ mi)</a:t>
            </a:r>
            <a:endParaRPr lang="en-US" sz="1550" dirty="0"/>
          </a:p>
        </p:txBody>
      </p:sp>
      <p:sp>
        <p:nvSpPr>
          <p:cNvPr id="10" name="Text 8"/>
          <p:cNvSpPr/>
          <p:nvPr/>
        </p:nvSpPr>
        <p:spPr>
          <a:xfrm>
            <a:off x="6875145" y="3306604"/>
            <a:ext cx="6683335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Leitura Analítica</a:t>
            </a:r>
            <a:endParaRPr lang="en-US" sz="1550" dirty="0"/>
          </a:p>
        </p:txBody>
      </p:sp>
      <p:sp>
        <p:nvSpPr>
          <p:cNvPr id="11" name="Shape 9"/>
          <p:cNvSpPr/>
          <p:nvPr/>
        </p:nvSpPr>
        <p:spPr>
          <a:xfrm>
            <a:off x="871418" y="3888343"/>
            <a:ext cx="12887563" cy="667464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2" name="Text 10"/>
          <p:cNvSpPr/>
          <p:nvPr/>
        </p:nvSpPr>
        <p:spPr>
          <a:xfrm>
            <a:off x="1072039" y="3974068"/>
            <a:ext cx="3461385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Planejamento Inicial</a:t>
            </a:r>
            <a:endParaRPr lang="en-US" sz="1550" dirty="0"/>
          </a:p>
        </p:txBody>
      </p:sp>
      <p:sp>
        <p:nvSpPr>
          <p:cNvPr id="13" name="Text 11"/>
          <p:cNvSpPr/>
          <p:nvPr/>
        </p:nvSpPr>
        <p:spPr>
          <a:xfrm>
            <a:off x="4942046" y="3974068"/>
            <a:ext cx="1524476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8,11</a:t>
            </a:r>
            <a:endParaRPr lang="en-US" sz="1550" dirty="0"/>
          </a:p>
        </p:txBody>
      </p:sp>
      <p:sp>
        <p:nvSpPr>
          <p:cNvPr id="14" name="Text 12"/>
          <p:cNvSpPr/>
          <p:nvPr/>
        </p:nvSpPr>
        <p:spPr>
          <a:xfrm>
            <a:off x="6875145" y="3974068"/>
            <a:ext cx="6683335" cy="4960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Estimativa do custo estrutural mínimo para funcionamento regular da Universidade.</a:t>
            </a:r>
            <a:endParaRPr lang="en-US" sz="1550" dirty="0"/>
          </a:p>
        </p:txBody>
      </p:sp>
      <p:sp>
        <p:nvSpPr>
          <p:cNvPr id="15" name="Shape 13"/>
          <p:cNvSpPr/>
          <p:nvPr/>
        </p:nvSpPr>
        <p:spPr>
          <a:xfrm>
            <a:off x="871418" y="4555808"/>
            <a:ext cx="12887563" cy="667464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6" name="Text 14"/>
          <p:cNvSpPr/>
          <p:nvPr/>
        </p:nvSpPr>
        <p:spPr>
          <a:xfrm>
            <a:off x="1072039" y="4641533"/>
            <a:ext cx="3461385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Execução Inicial Observada</a:t>
            </a:r>
            <a:endParaRPr lang="en-US" sz="1550" dirty="0"/>
          </a:p>
        </p:txBody>
      </p:sp>
      <p:sp>
        <p:nvSpPr>
          <p:cNvPr id="17" name="Text 15"/>
          <p:cNvSpPr/>
          <p:nvPr/>
        </p:nvSpPr>
        <p:spPr>
          <a:xfrm>
            <a:off x="4942046" y="4641533"/>
            <a:ext cx="1524476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7,51</a:t>
            </a:r>
            <a:endParaRPr lang="en-US" sz="1550" dirty="0"/>
          </a:p>
        </p:txBody>
      </p:sp>
      <p:sp>
        <p:nvSpPr>
          <p:cNvPr id="18" name="Text 16"/>
          <p:cNvSpPr/>
          <p:nvPr/>
        </p:nvSpPr>
        <p:spPr>
          <a:xfrm>
            <a:off x="6875145" y="4641533"/>
            <a:ext cx="6683335" cy="4960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7,38% abaixo do planejado — medidas de contenção e postergação de pagamentos.</a:t>
            </a:r>
            <a:endParaRPr lang="en-US" sz="1550" dirty="0"/>
          </a:p>
        </p:txBody>
      </p:sp>
      <p:sp>
        <p:nvSpPr>
          <p:cNvPr id="19" name="Shape 17"/>
          <p:cNvSpPr/>
          <p:nvPr/>
        </p:nvSpPr>
        <p:spPr>
          <a:xfrm>
            <a:off x="871418" y="5223272"/>
            <a:ext cx="12887563" cy="667464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0" name="Text 18"/>
          <p:cNvSpPr/>
          <p:nvPr/>
        </p:nvSpPr>
        <p:spPr>
          <a:xfrm>
            <a:off x="1072039" y="5308997"/>
            <a:ext cx="3461385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Replanejamento</a:t>
            </a:r>
            <a:endParaRPr lang="en-US" sz="1550" dirty="0"/>
          </a:p>
        </p:txBody>
      </p:sp>
      <p:sp>
        <p:nvSpPr>
          <p:cNvPr id="21" name="Text 19"/>
          <p:cNvSpPr/>
          <p:nvPr/>
        </p:nvSpPr>
        <p:spPr>
          <a:xfrm>
            <a:off x="4942046" y="5308997"/>
            <a:ext cx="1524476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8,76</a:t>
            </a:r>
            <a:endParaRPr lang="en-US" sz="1550" dirty="0"/>
          </a:p>
        </p:txBody>
      </p:sp>
      <p:sp>
        <p:nvSpPr>
          <p:cNvPr id="22" name="Text 20"/>
          <p:cNvSpPr/>
          <p:nvPr/>
        </p:nvSpPr>
        <p:spPr>
          <a:xfrm>
            <a:off x="6875145" y="5308997"/>
            <a:ext cx="6683335" cy="4960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16,64% acima da execução inicial — reconhecimento de pressões estruturais não elimináveis.</a:t>
            </a:r>
            <a:endParaRPr lang="en-US" sz="1550" dirty="0"/>
          </a:p>
        </p:txBody>
      </p:sp>
      <p:sp>
        <p:nvSpPr>
          <p:cNvPr id="23" name="Shape 21"/>
          <p:cNvSpPr/>
          <p:nvPr/>
        </p:nvSpPr>
        <p:spPr>
          <a:xfrm>
            <a:off x="871418" y="5890736"/>
            <a:ext cx="12887563" cy="419457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4" name="Text 22"/>
          <p:cNvSpPr/>
          <p:nvPr/>
        </p:nvSpPr>
        <p:spPr>
          <a:xfrm>
            <a:off x="1072039" y="5976461"/>
            <a:ext cx="3461385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Execução Empenhada</a:t>
            </a:r>
            <a:endParaRPr lang="en-US" sz="1550" dirty="0"/>
          </a:p>
        </p:txBody>
      </p:sp>
      <p:sp>
        <p:nvSpPr>
          <p:cNvPr id="25" name="Text 23"/>
          <p:cNvSpPr/>
          <p:nvPr/>
        </p:nvSpPr>
        <p:spPr>
          <a:xfrm>
            <a:off x="4942046" y="5976461"/>
            <a:ext cx="1524476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7,42</a:t>
            </a:r>
            <a:endParaRPr lang="en-US" sz="1550" dirty="0"/>
          </a:p>
        </p:txBody>
      </p:sp>
      <p:sp>
        <p:nvSpPr>
          <p:cNvPr id="26" name="Text 24"/>
          <p:cNvSpPr/>
          <p:nvPr/>
        </p:nvSpPr>
        <p:spPr>
          <a:xfrm>
            <a:off x="6875145" y="5976461"/>
            <a:ext cx="6683335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Dentro do limite orçamentário disponível para empenho no período.</a:t>
            </a:r>
            <a:endParaRPr lang="en-US" sz="1550" dirty="0"/>
          </a:p>
        </p:txBody>
      </p:sp>
      <p:sp>
        <p:nvSpPr>
          <p:cNvPr id="27" name="Shape 25"/>
          <p:cNvSpPr/>
          <p:nvPr/>
        </p:nvSpPr>
        <p:spPr>
          <a:xfrm>
            <a:off x="871418" y="6310193"/>
            <a:ext cx="12887563" cy="667464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8" name="Text 26"/>
          <p:cNvSpPr/>
          <p:nvPr/>
        </p:nvSpPr>
        <p:spPr>
          <a:xfrm>
            <a:off x="1072039" y="6395918"/>
            <a:ext cx="3461385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Execução Real (com passivos)</a:t>
            </a:r>
            <a:endParaRPr lang="en-US" sz="1550" dirty="0"/>
          </a:p>
        </p:txBody>
      </p:sp>
      <p:sp>
        <p:nvSpPr>
          <p:cNvPr id="29" name="Text 27"/>
          <p:cNvSpPr/>
          <p:nvPr/>
        </p:nvSpPr>
        <p:spPr>
          <a:xfrm>
            <a:off x="4942046" y="6395918"/>
            <a:ext cx="1524476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8,29</a:t>
            </a:r>
            <a:endParaRPr lang="en-US" sz="1550" dirty="0"/>
          </a:p>
        </p:txBody>
      </p:sp>
      <p:sp>
        <p:nvSpPr>
          <p:cNvPr id="30" name="Text 28"/>
          <p:cNvSpPr/>
          <p:nvPr/>
        </p:nvSpPr>
        <p:spPr>
          <a:xfrm>
            <a:off x="6875145" y="6395918"/>
            <a:ext cx="6683335" cy="4960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Custo real de funcionamento — gerou déficit por impossibilidade de cobertura integral.</a:t>
            </a:r>
            <a:endParaRPr lang="en-US" sz="1550" dirty="0"/>
          </a:p>
        </p:txBody>
      </p:sp>
      <p:sp>
        <p:nvSpPr>
          <p:cNvPr id="31" name="Text 29"/>
          <p:cNvSpPr/>
          <p:nvPr/>
        </p:nvSpPr>
        <p:spPr>
          <a:xfrm>
            <a:off x="863798" y="7131844"/>
            <a:ext cx="1290280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i="1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Fonte: Elaboração própria, a partir de dados do Painel Federal Orçamentário (2026).</a:t>
            </a:r>
            <a:endParaRPr lang="en-US" sz="15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608534" y="1049060"/>
            <a:ext cx="8939093" cy="542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42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20202"/>
                </a:solidFill>
                <a:effectLst/>
                <a:uLnTx/>
                <a:uFillTx/>
                <a:latin typeface="PT Serif" pitchFamily="34" charset="0"/>
                <a:ea typeface="PT Serif" pitchFamily="34" charset="-122"/>
                <a:cs typeface="PT Serif" pitchFamily="34" charset="-120"/>
              </a:rPr>
              <a:t>Dimensões Institucionais 2025: Detalhamento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hape 1"/>
          <p:cNvSpPr/>
          <p:nvPr/>
        </p:nvSpPr>
        <p:spPr>
          <a:xfrm>
            <a:off x="1608534" y="1832967"/>
            <a:ext cx="3724037" cy="2634734"/>
          </a:xfrm>
          <a:prstGeom prst="roundRect">
            <a:avLst>
              <a:gd name="adj" fmla="val 4165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4" name="Shape 2"/>
          <p:cNvSpPr/>
          <p:nvPr/>
        </p:nvSpPr>
        <p:spPr>
          <a:xfrm>
            <a:off x="1585674" y="1832967"/>
            <a:ext cx="91440" cy="2634734"/>
          </a:xfrm>
          <a:prstGeom prst="roundRect">
            <a:avLst>
              <a:gd name="adj" fmla="val 27134"/>
            </a:avLst>
          </a:prstGeom>
          <a:solidFill>
            <a:srgbClr val="E05800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Text 3"/>
          <p:cNvSpPr/>
          <p:nvPr/>
        </p:nvSpPr>
        <p:spPr>
          <a:xfrm>
            <a:off x="1865352" y="2021205"/>
            <a:ext cx="3278981" cy="8136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PT Serif" pitchFamily="34" charset="0"/>
                <a:ea typeface="PT Serif" pitchFamily="34" charset="-122"/>
                <a:cs typeface="PT Serif" pitchFamily="34" charset="-120"/>
              </a:rPr>
              <a:t>Apoio Acadêmico e Administrativo — R$ 37,10M (41,6%)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 4"/>
          <p:cNvSpPr/>
          <p:nvPr/>
        </p:nvSpPr>
        <p:spPr>
          <a:xfrm>
            <a:off x="1865352" y="2907149"/>
            <a:ext cx="3278981" cy="13723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DM Sans" pitchFamily="34" charset="0"/>
                <a:ea typeface="DM Sans" pitchFamily="34" charset="-122"/>
                <a:cs typeface="DM Sans" pitchFamily="34" charset="-120"/>
              </a:rPr>
              <a:t>Principal eixo de sustentação. Destaque para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DM Sans" pitchFamily="34" charset="0"/>
                <a:ea typeface="DM Sans" pitchFamily="34" charset="-122"/>
                <a:cs typeface="DM Sans" pitchFamily="34" charset="-120"/>
              </a:rPr>
              <a:t>Grandes Contratos de Infraestrutura e Manutenção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DM Sans" pitchFamily="34" charset="0"/>
                <a:ea typeface="DM Sans" pitchFamily="34" charset="-122"/>
                <a:cs typeface="DM Sans" pitchFamily="34" charset="-120"/>
              </a:rPr>
              <a:t> (R$ 26,53M, 29,8% do total) e energia elétrica e água (R$ 7,01M, 7,9%). Inclui TI (R$ 1,93M) e Transporte (R$ 1,54M).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hape 5"/>
          <p:cNvSpPr/>
          <p:nvPr/>
        </p:nvSpPr>
        <p:spPr>
          <a:xfrm>
            <a:off x="5453182" y="1832967"/>
            <a:ext cx="3724037" cy="2634734"/>
          </a:xfrm>
          <a:prstGeom prst="roundRect">
            <a:avLst>
              <a:gd name="adj" fmla="val 4165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Shape 6"/>
          <p:cNvSpPr/>
          <p:nvPr/>
        </p:nvSpPr>
        <p:spPr>
          <a:xfrm>
            <a:off x="5430322" y="1832967"/>
            <a:ext cx="91440" cy="2634734"/>
          </a:xfrm>
          <a:prstGeom prst="roundRect">
            <a:avLst>
              <a:gd name="adj" fmla="val 27134"/>
            </a:avLst>
          </a:prstGeom>
          <a:solidFill>
            <a:srgbClr val="E05800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9" name="Text 7"/>
          <p:cNvSpPr/>
          <p:nvPr/>
        </p:nvSpPr>
        <p:spPr>
          <a:xfrm>
            <a:off x="5709999" y="2021205"/>
            <a:ext cx="3278981" cy="8136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PT Serif" pitchFamily="34" charset="0"/>
                <a:ea typeface="PT Serif" pitchFamily="34" charset="-122"/>
                <a:cs typeface="PT Serif" pitchFamily="34" charset="-120"/>
              </a:rPr>
              <a:t>Assistência Estudantil e Comunitária — R$ 26,80M (30,1%)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 8"/>
          <p:cNvSpPr/>
          <p:nvPr/>
        </p:nvSpPr>
        <p:spPr>
          <a:xfrm>
            <a:off x="5709999" y="2907149"/>
            <a:ext cx="3278981" cy="11435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DM Sans" pitchFamily="34" charset="0"/>
                <a:ea typeface="DM Sans" pitchFamily="34" charset="-122"/>
                <a:cs typeface="DM Sans" pitchFamily="34" charset="-120"/>
              </a:rPr>
              <a:t>Segundo maior bloco. Vinculada ao PNAES, Restaurante Universitário e políticas de permanência coordenadas pela ProACE. Reflete o compromisso com inclusão social e redução da evasão acadêmica.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hape 9"/>
          <p:cNvSpPr/>
          <p:nvPr/>
        </p:nvSpPr>
        <p:spPr>
          <a:xfrm>
            <a:off x="9297829" y="1832967"/>
            <a:ext cx="3724037" cy="2634734"/>
          </a:xfrm>
          <a:prstGeom prst="roundRect">
            <a:avLst>
              <a:gd name="adj" fmla="val 4165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2" name="Shape 10"/>
          <p:cNvSpPr/>
          <p:nvPr/>
        </p:nvSpPr>
        <p:spPr>
          <a:xfrm>
            <a:off x="9274969" y="1832967"/>
            <a:ext cx="91440" cy="2634734"/>
          </a:xfrm>
          <a:prstGeom prst="roundRect">
            <a:avLst>
              <a:gd name="adj" fmla="val 27134"/>
            </a:avLst>
          </a:prstGeom>
          <a:solidFill>
            <a:srgbClr val="E05800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3" name="Text 11"/>
          <p:cNvSpPr/>
          <p:nvPr/>
        </p:nvSpPr>
        <p:spPr>
          <a:xfrm>
            <a:off x="9554647" y="2021205"/>
            <a:ext cx="3278981" cy="5424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PT Serif" pitchFamily="34" charset="0"/>
                <a:ea typeface="PT Serif" pitchFamily="34" charset="-122"/>
                <a:cs typeface="PT Serif" pitchFamily="34" charset="-120"/>
              </a:rPr>
              <a:t>Administrativa e de Pessoal — R$ 7,70M (8,6%)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9554647" y="2635925"/>
            <a:ext cx="3278981" cy="6861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DM Sans" pitchFamily="34" charset="0"/>
                <a:ea typeface="DM Sans" pitchFamily="34" charset="-122"/>
                <a:cs typeface="DM Sans" pitchFamily="34" charset="-120"/>
              </a:rPr>
              <a:t>Inclui PASEP (R$ 3,35M, despesa obrigatória), Despesas Administrativas (R$ 2,94M) e Pessoal e Capacitação (R$ 1,41M).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Shape 13"/>
          <p:cNvSpPr/>
          <p:nvPr/>
        </p:nvSpPr>
        <p:spPr>
          <a:xfrm>
            <a:off x="1608534" y="4588312"/>
            <a:ext cx="3724037" cy="2592229"/>
          </a:xfrm>
          <a:prstGeom prst="roundRect">
            <a:avLst>
              <a:gd name="adj" fmla="val 4233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6" name="Shape 14"/>
          <p:cNvSpPr/>
          <p:nvPr/>
        </p:nvSpPr>
        <p:spPr>
          <a:xfrm>
            <a:off x="1585674" y="4588312"/>
            <a:ext cx="91440" cy="2592229"/>
          </a:xfrm>
          <a:prstGeom prst="roundRect">
            <a:avLst>
              <a:gd name="adj" fmla="val 27134"/>
            </a:avLst>
          </a:prstGeom>
          <a:solidFill>
            <a:srgbClr val="E05800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7" name="Text 15"/>
          <p:cNvSpPr/>
          <p:nvPr/>
        </p:nvSpPr>
        <p:spPr>
          <a:xfrm>
            <a:off x="1865352" y="4776549"/>
            <a:ext cx="3278981" cy="5424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PT Serif" pitchFamily="34" charset="0"/>
                <a:ea typeface="PT Serif" pitchFamily="34" charset="-122"/>
                <a:cs typeface="PT Serif" pitchFamily="34" charset="-120"/>
              </a:rPr>
              <a:t>Ações Acadêmicas — R$ 6,05M (6,8%)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1865352" y="5391269"/>
            <a:ext cx="3278981" cy="1601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DM Sans" pitchFamily="34" charset="0"/>
                <a:ea typeface="DM Sans" pitchFamily="34" charset="-122"/>
                <a:cs typeface="DM Sans" pitchFamily="34" charset="-120"/>
              </a:rPr>
              <a:t>Núcleo finalístico da missão universitária. Atividades de Graduação, Pesquisa, Extensão e Inovação (R$ 5,97M) e Internacionalização (R$ 72.882). Participação relativamente reduzida reflete a pressão das despesas estruturais.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Shape 17"/>
          <p:cNvSpPr/>
          <p:nvPr/>
        </p:nvSpPr>
        <p:spPr>
          <a:xfrm>
            <a:off x="5453182" y="4588312"/>
            <a:ext cx="3724037" cy="2592229"/>
          </a:xfrm>
          <a:prstGeom prst="roundRect">
            <a:avLst>
              <a:gd name="adj" fmla="val 4233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20" name="Shape 18"/>
          <p:cNvSpPr/>
          <p:nvPr/>
        </p:nvSpPr>
        <p:spPr>
          <a:xfrm>
            <a:off x="5430322" y="4588312"/>
            <a:ext cx="91440" cy="2592229"/>
          </a:xfrm>
          <a:prstGeom prst="roundRect">
            <a:avLst>
              <a:gd name="adj" fmla="val 27134"/>
            </a:avLst>
          </a:prstGeom>
          <a:solidFill>
            <a:srgbClr val="E05800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1" name="Text 19"/>
          <p:cNvSpPr/>
          <p:nvPr/>
        </p:nvSpPr>
        <p:spPr>
          <a:xfrm>
            <a:off x="5709999" y="4776549"/>
            <a:ext cx="3278981" cy="5424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PT Serif" pitchFamily="34" charset="0"/>
                <a:ea typeface="PT Serif" pitchFamily="34" charset="-122"/>
                <a:cs typeface="PT Serif" pitchFamily="34" charset="-120"/>
              </a:rPr>
              <a:t>Passivos de Anos Anteriores — R$ 11,45M (12,8%)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 20"/>
          <p:cNvSpPr/>
          <p:nvPr/>
        </p:nvSpPr>
        <p:spPr>
          <a:xfrm>
            <a:off x="5709999" y="5391269"/>
            <a:ext cx="3278981" cy="13723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383838"/>
                </a:solidFill>
                <a:effectLst/>
                <a:uLnTx/>
                <a:uFillTx/>
                <a:latin typeface="DM Sans" pitchFamily="34" charset="0"/>
                <a:ea typeface="DM Sans" pitchFamily="34" charset="-122"/>
                <a:cs typeface="DM Sans" pitchFamily="34" charset="-120"/>
              </a:rPr>
              <a:t>Obrigações financeiras reconhecidas em exercícios anteriores e incorporadas ao planejamento de custeio de 2025. Evidencia que compromissos pretéritos continuam a impactar a capacidade financeira corrente.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"/>
            <a:ext cx="14630400" cy="816102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863798" y="1742242"/>
            <a:ext cx="4128016" cy="555188"/>
          </a:xfrm>
          <a:prstGeom prst="roundRect">
            <a:avLst>
              <a:gd name="adj" fmla="val 6669"/>
            </a:avLst>
          </a:prstGeom>
          <a:solidFill>
            <a:srgbClr val="E4E4E7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1048822" y="1834753"/>
            <a:ext cx="3757970" cy="370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9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PLANEJAMENTO 2026 — CAPÍTULO II</a:t>
            </a:r>
            <a:endParaRPr lang="en-US" sz="1900" dirty="0"/>
          </a:p>
        </p:txBody>
      </p:sp>
      <p:sp>
        <p:nvSpPr>
          <p:cNvPr id="4" name="Text 2"/>
          <p:cNvSpPr/>
          <p:nvPr/>
        </p:nvSpPr>
        <p:spPr>
          <a:xfrm>
            <a:off x="863798" y="2420779"/>
            <a:ext cx="12902803" cy="17530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900"/>
              </a:lnSpc>
              <a:buNone/>
            </a:pPr>
            <a:r>
              <a:rPr lang="en-US" sz="5500" b="1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Modelo Orçamentário UFSCar — Planejamento 2026</a:t>
            </a:r>
            <a:endParaRPr lang="en-US" sz="5500" dirty="0"/>
          </a:p>
        </p:txBody>
      </p:sp>
      <p:sp>
        <p:nvSpPr>
          <p:cNvPr id="5" name="Text 3"/>
          <p:cNvSpPr/>
          <p:nvPr/>
        </p:nvSpPr>
        <p:spPr>
          <a:xfrm>
            <a:off x="863798" y="4636651"/>
            <a:ext cx="12902803" cy="1850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2400" dirty="0">
                <a:solidFill>
                  <a:srgbClr val="3D3838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 Planejamento 2026 representa a consolidação mais avançada do Modelo Orçamentário Institucional da UFSCar, incorporando critério ABC, análise multicampi, ISPEC e alinhamento ao PDI 2024–2028. Trata-se de instrumento político-institucional que torna visíveis as prioridades forçadas e as vulnerabilidades diante de contingenciamentos.</a:t>
            </a:r>
            <a:endParaRPr lang="en-US" sz="24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1725</Words>
  <Application>Microsoft Office PowerPoint</Application>
  <PresentationFormat>Personalizar</PresentationFormat>
  <Paragraphs>200</Paragraphs>
  <Slides>40</Slides>
  <Notes>15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3</vt:i4>
      </vt:variant>
      <vt:variant>
        <vt:lpstr>Títulos de slides</vt:lpstr>
      </vt:variant>
      <vt:variant>
        <vt:i4>40</vt:i4>
      </vt:variant>
    </vt:vector>
  </HeadingPairs>
  <TitlesOfParts>
    <vt:vector size="52" baseType="lpstr">
      <vt:lpstr>DM Sans</vt:lpstr>
      <vt:lpstr>Montserrat</vt:lpstr>
      <vt:lpstr>Montserrat Bold</vt:lpstr>
      <vt:lpstr>Source Sans 3</vt:lpstr>
      <vt:lpstr>Calibri</vt:lpstr>
      <vt:lpstr>Barlow Bold</vt:lpstr>
      <vt:lpstr>Arial</vt:lpstr>
      <vt:lpstr>PT Serif</vt:lpstr>
      <vt:lpstr>-apple-system, BlinkMacSystemFont, Segoe UI, Roboto, Helvetica Neue, Arial, sans-serif Medium</vt:lpstr>
      <vt:lpstr>Office Theme</vt:lpstr>
      <vt:lpstr>1_Office Theme</vt:lpstr>
      <vt:lpstr>2_Office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Luiz Manoel de Moraes Camargo Almeida</dc:creator>
  <cp:lastModifiedBy>Luiz Manoel de Moraes Camargo Almeida</cp:lastModifiedBy>
  <cp:revision>21</cp:revision>
  <dcterms:created xsi:type="dcterms:W3CDTF">2026-04-07T12:14:23Z</dcterms:created>
  <dcterms:modified xsi:type="dcterms:W3CDTF">2026-04-10T11:10:35Z</dcterms:modified>
</cp:coreProperties>
</file>