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Ex2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Ex3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1" r:id="rId2"/>
  </p:sldMasterIdLst>
  <p:notesMasterIdLst>
    <p:notesMasterId r:id="rId44"/>
  </p:notesMasterIdLst>
  <p:sldIdLst>
    <p:sldId id="300" r:id="rId3"/>
    <p:sldId id="370" r:id="rId4"/>
    <p:sldId id="285" r:id="rId5"/>
    <p:sldId id="315" r:id="rId6"/>
    <p:sldId id="323" r:id="rId7"/>
    <p:sldId id="312" r:id="rId8"/>
    <p:sldId id="314" r:id="rId9"/>
    <p:sldId id="267" r:id="rId10"/>
    <p:sldId id="297" r:id="rId11"/>
    <p:sldId id="298" r:id="rId12"/>
    <p:sldId id="299" r:id="rId13"/>
    <p:sldId id="358" r:id="rId14"/>
    <p:sldId id="359" r:id="rId15"/>
    <p:sldId id="263" r:id="rId16"/>
    <p:sldId id="324" r:id="rId17"/>
    <p:sldId id="313" r:id="rId18"/>
    <p:sldId id="302" r:id="rId19"/>
    <p:sldId id="303" r:id="rId20"/>
    <p:sldId id="304" r:id="rId21"/>
    <p:sldId id="305" r:id="rId22"/>
    <p:sldId id="307" r:id="rId23"/>
    <p:sldId id="309" r:id="rId24"/>
    <p:sldId id="306" r:id="rId25"/>
    <p:sldId id="311" r:id="rId26"/>
    <p:sldId id="349" r:id="rId27"/>
    <p:sldId id="357" r:id="rId28"/>
    <p:sldId id="351" r:id="rId29"/>
    <p:sldId id="350" r:id="rId30"/>
    <p:sldId id="353" r:id="rId31"/>
    <p:sldId id="354" r:id="rId32"/>
    <p:sldId id="355" r:id="rId33"/>
    <p:sldId id="356" r:id="rId34"/>
    <p:sldId id="364" r:id="rId35"/>
    <p:sldId id="320" r:id="rId36"/>
    <p:sldId id="365" r:id="rId37"/>
    <p:sldId id="367" r:id="rId38"/>
    <p:sldId id="374" r:id="rId39"/>
    <p:sldId id="369" r:id="rId40"/>
    <p:sldId id="318" r:id="rId41"/>
    <p:sldId id="319" r:id="rId42"/>
    <p:sldId id="368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Roboto Slab" pitchFamily="2" charset="0"/>
      <p:regular r:id="rId51"/>
      <p:bold r:id="rId52"/>
    </p:embeddedFont>
    <p:embeddedFont>
      <p:font typeface="Source Sans Pro" panose="020B0503030403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Manoel de Moraes Camargo Almeida" initials="LMdMCA" lastIdx="1" clrIdx="0">
    <p:extLst>
      <p:ext uri="{19B8F6BF-5375-455C-9EA6-DF929625EA0E}">
        <p15:presenceInfo xmlns:p15="http://schemas.microsoft.com/office/powerpoint/2012/main" userId="S-1-5-21-1183192736-3603438314-3805290400-31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FF3F3F"/>
    <a:srgbClr val="E16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ECFCF9-EB90-4EA4-BA1D-B0166F391BF1}">
  <a:tblStyle styleId="{83ECFCF9-EB90-4EA4-BA1D-B0166F391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74B0BC-8218-4BC4-B384-D648047DA5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2641" autoAdjust="0"/>
  </p:normalViewPr>
  <p:slideViewPr>
    <p:cSldViewPr snapToGrid="0">
      <p:cViewPr varScale="1">
        <p:scale>
          <a:sx n="156" d="100"/>
          <a:sy n="156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iaoliveira/Downloads/2013-2023%20consolid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LISTA%20OBRAS%20Atualizad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LISTA%20OBRAS%20Atualizad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LISTA%20OBRAS%20Atualizad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LISTA%20OBRAS%20Atualizad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LISTA%20OBRAS%20Atualizad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LISTA%20OBRAS%20Atualizad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esktop\Atas%20-%2002.12.202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ownloads\Demandas%20ATAS%20202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ownloads\Demandas%20ATAS%20202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ownloads\Demandas%20ATAS%2020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ownloads\Demandas%20ATAS%2020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ownloads\Demandas%20ATAS%20202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est&#227;o%20de%20Suprimentos\Aquisi&#231;&#245;es%20e%20Contrata&#231;&#245;es%202022\Materiais%20Permanentes\Grandes%20Grupos\Mobili&#225;rio\Primeiro%20pedido%20-%20Mobili&#225;rio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ccolotto\Downloads\Demandas%20ATAS%2020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sessoria%20da%20ProAd\Total%20de%20materiais%20variados%20-%2020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25407\Desktop\Pasta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125407\Desktop\Pasta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125407\Desktop\Pasta1.xlsx" TargetMode="Externa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Orçamento Discricionário da UFSCar - 2013</a:t>
            </a:r>
            <a:r>
              <a:rPr lang="en-US" baseline="0"/>
              <a:t> a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Planilha1!$E$1</c:f>
              <c:strCache>
                <c:ptCount val="1"/>
                <c:pt idx="0">
                  <c:v>Custeio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Planilha1!$E$2:$E$12</c:f>
              <c:numCache>
                <c:formatCode>"R$"\ #,##0.00</c:formatCode>
                <c:ptCount val="11"/>
                <c:pt idx="0">
                  <c:v>58982866</c:v>
                </c:pt>
                <c:pt idx="1">
                  <c:v>59749415</c:v>
                </c:pt>
                <c:pt idx="2">
                  <c:v>64496677</c:v>
                </c:pt>
                <c:pt idx="3">
                  <c:v>67828051</c:v>
                </c:pt>
                <c:pt idx="4">
                  <c:v>70490033</c:v>
                </c:pt>
                <c:pt idx="5">
                  <c:v>59448962</c:v>
                </c:pt>
                <c:pt idx="6">
                  <c:v>63928208</c:v>
                </c:pt>
                <c:pt idx="7">
                  <c:v>58978058</c:v>
                </c:pt>
                <c:pt idx="8">
                  <c:v>48840181</c:v>
                </c:pt>
                <c:pt idx="9">
                  <c:v>60408483</c:v>
                </c:pt>
                <c:pt idx="10">
                  <c:v>67792979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E-0A46-A55E-14A6148C2CF7}"/>
            </c:ext>
          </c:extLst>
        </c:ser>
        <c:ser>
          <c:idx val="2"/>
          <c:order val="1"/>
          <c:tx>
            <c:strRef>
              <c:f>Planilha1!$F$1</c:f>
              <c:strCache>
                <c:ptCount val="1"/>
                <c:pt idx="0">
                  <c:v>Capital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Planilha1!$F$2:$F$12</c:f>
              <c:numCache>
                <c:formatCode>"R$"\ #,##0.00</c:formatCode>
                <c:ptCount val="11"/>
                <c:pt idx="0">
                  <c:v>61705633</c:v>
                </c:pt>
                <c:pt idx="1">
                  <c:v>61447020</c:v>
                </c:pt>
                <c:pt idx="2">
                  <c:v>52436184</c:v>
                </c:pt>
                <c:pt idx="3">
                  <c:v>27818868</c:v>
                </c:pt>
                <c:pt idx="4">
                  <c:v>9507005</c:v>
                </c:pt>
                <c:pt idx="5">
                  <c:v>6053665</c:v>
                </c:pt>
                <c:pt idx="6">
                  <c:v>2184735</c:v>
                </c:pt>
                <c:pt idx="7">
                  <c:v>2184735</c:v>
                </c:pt>
                <c:pt idx="8">
                  <c:v>1125067</c:v>
                </c:pt>
                <c:pt idx="9">
                  <c:v>2551349</c:v>
                </c:pt>
                <c:pt idx="10">
                  <c:v>2763604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E-0A46-A55E-14A6148C2CF7}"/>
            </c:ext>
          </c:extLst>
        </c:ser>
        <c:ser>
          <c:idx val="3"/>
          <c:order val="2"/>
          <c:tx>
            <c:strRef>
              <c:f>Planilha1!$G$1</c:f>
              <c:strCache>
                <c:ptCount val="1"/>
                <c:pt idx="0">
                  <c:v>Custeio depreciado- 2013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Planilha1!$G$2:$G$12</c:f>
              <c:numCache>
                <c:formatCode>"R$"\ #,##0.00</c:formatCode>
                <c:ptCount val="11"/>
                <c:pt idx="0">
                  <c:v>58982866</c:v>
                </c:pt>
                <c:pt idx="1">
                  <c:v>56218224.573500007</c:v>
                </c:pt>
                <c:pt idx="2">
                  <c:v>56550686.393600002</c:v>
                </c:pt>
                <c:pt idx="3">
                  <c:v>52234382.07509999</c:v>
                </c:pt>
                <c:pt idx="4">
                  <c:v>49850551.337599993</c:v>
                </c:pt>
                <c:pt idx="5">
                  <c:v>40288561.547399998</c:v>
                </c:pt>
                <c:pt idx="6">
                  <c:v>40926838.761600003</c:v>
                </c:pt>
                <c:pt idx="7">
                  <c:v>35215798.4318</c:v>
                </c:pt>
                <c:pt idx="8">
                  <c:v>26954895.893899996</c:v>
                </c:pt>
                <c:pt idx="9">
                  <c:v>27262348.377899997</c:v>
                </c:pt>
                <c:pt idx="10">
                  <c:v>26669757.938599996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EE-0A46-A55E-14A6148C2CF7}"/>
            </c:ext>
          </c:extLst>
        </c:ser>
        <c:ser>
          <c:idx val="4"/>
          <c:order val="3"/>
          <c:tx>
            <c:strRef>
              <c:f>Planilha1!$H$1</c:f>
              <c:strCache>
                <c:ptCount val="1"/>
                <c:pt idx="0">
                  <c:v>Capital depreciado -2013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Planilha1!$H$2:$H$12</c:f>
              <c:numCache>
                <c:formatCode>"R$"\ #,##0.00</c:formatCode>
                <c:ptCount val="11"/>
                <c:pt idx="0">
                  <c:v>61705633</c:v>
                </c:pt>
                <c:pt idx="1">
                  <c:v>57815501.118000001</c:v>
                </c:pt>
                <c:pt idx="2">
                  <c:v>45976046.131200001</c:v>
                </c:pt>
                <c:pt idx="3">
                  <c:v>21423310.246799998</c:v>
                </c:pt>
                <c:pt idx="4">
                  <c:v>6723353.9359999998</c:v>
                </c:pt>
                <c:pt idx="5">
                  <c:v>4102568.7704999996</c:v>
                </c:pt>
                <c:pt idx="6">
                  <c:v>1398667.3470000001</c:v>
                </c:pt>
                <c:pt idx="7">
                  <c:v>1304505.2685</c:v>
                </c:pt>
                <c:pt idx="8">
                  <c:v>620924.47729999991</c:v>
                </c:pt>
                <c:pt idx="9">
                  <c:v>1151423.8037</c:v>
                </c:pt>
                <c:pt idx="10">
                  <c:v>1087201.8136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EE-0A46-A55E-14A6148C2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3032911"/>
        <c:axId val="933136287"/>
      </c:lineChart>
      <c:catAx>
        <c:axId val="93303291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933136287"/>
        <c:crosses val="autoZero"/>
        <c:auto val="1"/>
        <c:lblAlgn val="ctr"/>
        <c:lblOffset val="100"/>
        <c:noMultiLvlLbl val="0"/>
      </c:catAx>
      <c:valAx>
        <c:axId val="93313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93303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0-4F00-84DD-3DE0B54AA8F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D0-4F00-84DD-3DE0B54AA8F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0-4F00-84DD-3DE0B54AA8F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CD0-4F00-84DD-3DE0B54AA8F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0-4F00-84DD-3DE0B54AA8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Planilha3!$A$1:$A$7</c:f>
              <c:strCache>
                <c:ptCount val="7"/>
                <c:pt idx="0">
                  <c:v>VALOR DO TETO DE RP NA LOA 2022</c:v>
                </c:pt>
                <c:pt idx="1">
                  <c:v>VALOR EMPENHADO </c:v>
                </c:pt>
                <c:pt idx="2">
                  <c:v>VALOR  ARRECADADO</c:v>
                </c:pt>
                <c:pt idx="3">
                  <c:v>CAPACITAÇÃO</c:v>
                </c:pt>
                <c:pt idx="4">
                  <c:v>RETRIBUIÇÃO PROEX</c:v>
                </c:pt>
                <c:pt idx="5">
                  <c:v>RECURSOS VINCULADOS </c:v>
                </c:pt>
                <c:pt idx="6">
                  <c:v>FUNCIONAMENTO UFSCAR</c:v>
                </c:pt>
              </c:strCache>
            </c:strRef>
          </c:cat>
          <c:val>
            <c:numRef>
              <c:f>Planilha3!$B$1:$B$7</c:f>
              <c:numCache>
                <c:formatCode>0.000</c:formatCode>
                <c:ptCount val="7"/>
                <c:pt idx="0">
                  <c:v>3.4596269999999998</c:v>
                </c:pt>
                <c:pt idx="1">
                  <c:v>3.4596269999999998</c:v>
                </c:pt>
                <c:pt idx="2">
                  <c:v>3.5114480000000001</c:v>
                </c:pt>
                <c:pt idx="3">
                  <c:v>0.25</c:v>
                </c:pt>
                <c:pt idx="4">
                  <c:v>0.39887756000000002</c:v>
                </c:pt>
                <c:pt idx="5">
                  <c:v>0.40012619999999999</c:v>
                </c:pt>
                <c:pt idx="6">
                  <c:v>2.4106232400000001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0-4F00-84DD-3DE0B54AA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18129088"/>
        <c:axId val="-1118121472"/>
      </c:barChart>
      <c:catAx>
        <c:axId val="-111812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1472"/>
        <c:crosses val="autoZero"/>
        <c:auto val="1"/>
        <c:lblAlgn val="ctr"/>
        <c:lblOffset val="100"/>
        <c:noMultiLvlLbl val="0"/>
      </c:catAx>
      <c:valAx>
        <c:axId val="-1118121472"/>
        <c:scaling>
          <c:orientation val="minMax"/>
        </c:scaling>
        <c:delete val="0"/>
        <c:axPos val="b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Balanço</a:t>
            </a:r>
            <a:r>
              <a:rPr lang="pt-BR" b="1" baseline="0"/>
              <a:t> Capital 2022 - (em milhões</a:t>
            </a:r>
            <a:r>
              <a:rPr lang="pt-BR" baseline="0"/>
              <a:t>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42-4AC5-8BB6-2AA67DF9904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42-4AC5-8BB6-2AA67DF9904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42-4AC5-8BB6-2AA67DF9904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42-4AC5-8BB6-2AA67DF9904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42-4AC5-8BB6-2AA67DF9904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42-4AC5-8BB6-2AA67DF9904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42-4AC5-8BB6-2AA67DF9904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42-4AC5-8BB6-2AA67DF9904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42-4AC5-8BB6-2AA67DF9904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42-4AC5-8BB6-2AA67DF9904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42-4AC5-8BB6-2AA67DF9904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42-4AC5-8BB6-2AA67DF99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Planilha6!$A$1:$A$8</c:f>
              <c:strCache>
                <c:ptCount val="8"/>
                <c:pt idx="0">
                  <c:v>Capital Funcionamento</c:v>
                </c:pt>
                <c:pt idx="1">
                  <c:v>Capital Reestruturação e Modernização</c:v>
                </c:pt>
                <c:pt idx="2">
                  <c:v>Corte Capital</c:v>
                </c:pt>
                <c:pt idx="3">
                  <c:v>Capital-Custeio</c:v>
                </c:pt>
                <c:pt idx="4">
                  <c:v>Empenhado</c:v>
                </c:pt>
                <c:pt idx="5">
                  <c:v>Obras e Reformas</c:v>
                </c:pt>
                <c:pt idx="6">
                  <c:v>Livro Lagoa do Sino</c:v>
                </c:pt>
                <c:pt idx="7">
                  <c:v>Equipamentos e Materiais Permanentes</c:v>
                </c:pt>
              </c:strCache>
            </c:strRef>
          </c:cat>
          <c:val>
            <c:numRef>
              <c:f>Planilha6!$B$1:$B$8</c:f>
              <c:numCache>
                <c:formatCode>0.000</c:formatCode>
                <c:ptCount val="8"/>
                <c:pt idx="0">
                  <c:v>2.2120000000000002</c:v>
                </c:pt>
                <c:pt idx="1">
                  <c:v>3.722</c:v>
                </c:pt>
                <c:pt idx="2">
                  <c:v>3.33</c:v>
                </c:pt>
                <c:pt idx="3">
                  <c:v>0.25</c:v>
                </c:pt>
                <c:pt idx="4">
                  <c:v>2.5489999999999999</c:v>
                </c:pt>
                <c:pt idx="5">
                  <c:v>1.1519999999999999</c:v>
                </c:pt>
                <c:pt idx="6">
                  <c:v>0.125</c:v>
                </c:pt>
                <c:pt idx="7">
                  <c:v>1.272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42-4AC5-8BB6-2AA67DF99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18119840"/>
        <c:axId val="-1118133440"/>
      </c:barChart>
      <c:catAx>
        <c:axId val="-11181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33440"/>
        <c:crosses val="autoZero"/>
        <c:auto val="1"/>
        <c:lblAlgn val="ctr"/>
        <c:lblOffset val="100"/>
        <c:noMultiLvlLbl val="0"/>
      </c:catAx>
      <c:valAx>
        <c:axId val="-1118133440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1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Previsão Inicial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07-45A7-A87B-4C83C60A68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07-45A7-A87B-4C83C60A685B}"/>
              </c:ext>
            </c:extLst>
          </c:dPt>
          <c:dLbls>
            <c:dLbl>
              <c:idx val="0"/>
              <c:layout>
                <c:manualLayout>
                  <c:x val="-2.7778871391076114E-3"/>
                  <c:y val="-1.822688830775035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02777777777773"/>
                      <c:h val="0.15756962671332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D7C-4693-8661-93F292D741C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4444444444445"/>
                      <c:h val="0.17361111111111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07-45A7-A87B-4C83C60A685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4444444444445"/>
                      <c:h val="0.17361111111111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07-45A7-A87B-4C83C60A6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 - 2022'!$G$39:$G$41</c:f>
              <c:strCache>
                <c:ptCount val="3"/>
                <c:pt idx="0">
                  <c:v>Total de Emenda da Bancada Paulista</c:v>
                </c:pt>
                <c:pt idx="1">
                  <c:v>Obras</c:v>
                </c:pt>
                <c:pt idx="2">
                  <c:v>SIn</c:v>
                </c:pt>
              </c:strCache>
            </c:strRef>
          </c:cat>
          <c:val>
            <c:numRef>
              <c:f>'Resultado - 2022'!$H$39:$H$41</c:f>
              <c:numCache>
                <c:formatCode>_("R$"* #,##0.00_);_("R$"* \(#,##0.00\);_("R$"* "-"??_);_(@_)</c:formatCode>
                <c:ptCount val="3"/>
                <c:pt idx="0">
                  <c:v>10000000</c:v>
                </c:pt>
                <c:pt idx="1">
                  <c:v>8694203.9800000004</c:v>
                </c:pt>
                <c:pt idx="2">
                  <c:v>1305796.02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7-45A7-A87B-4C83C60A6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18129632"/>
        <c:axId val="-1118128544"/>
      </c:barChart>
      <c:catAx>
        <c:axId val="-111812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8544"/>
        <c:crosses val="autoZero"/>
        <c:auto val="1"/>
        <c:lblAlgn val="ctr"/>
        <c:lblOffset val="100"/>
        <c:noMultiLvlLbl val="0"/>
      </c:catAx>
      <c:valAx>
        <c:axId val="-1118128544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-111812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C-43B1-981C-0B38F8E5A64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C-43B1-981C-0B38F8E5A6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 - 2022'!$C$53:$C$55</c:f>
              <c:strCache>
                <c:ptCount val="3"/>
                <c:pt idx="0">
                  <c:v>Total destinado à obras</c:v>
                </c:pt>
                <c:pt idx="1">
                  <c:v>Valor final das contratações</c:v>
                </c:pt>
                <c:pt idx="2">
                  <c:v>Economia nas licitações</c:v>
                </c:pt>
              </c:strCache>
            </c:strRef>
          </c:cat>
          <c:val>
            <c:numRef>
              <c:f>'Resultado - 2022'!$D$53:$D$55</c:f>
              <c:numCache>
                <c:formatCode>_("R$"* #,##0.00_);_("R$"* \(#,##0.00\);_("R$"* "-"??_);_(@_)</c:formatCode>
                <c:ptCount val="3"/>
                <c:pt idx="0">
                  <c:v>8694203.9800000004</c:v>
                </c:pt>
                <c:pt idx="1">
                  <c:v>7934835.3099999996</c:v>
                </c:pt>
                <c:pt idx="2">
                  <c:v>759368.67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C-43B1-981C-0B38F8E5A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18132896"/>
        <c:axId val="-1118123104"/>
      </c:barChart>
      <c:catAx>
        <c:axId val="-111813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3104"/>
        <c:crosses val="autoZero"/>
        <c:auto val="1"/>
        <c:lblAlgn val="ctr"/>
        <c:lblOffset val="100"/>
        <c:noMultiLvlLbl val="0"/>
      </c:catAx>
      <c:valAx>
        <c:axId val="-1118123104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-111813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 - 2022'!$B$70:$B$80</c:f>
              <c:strCache>
                <c:ptCount val="11"/>
                <c:pt idx="0">
                  <c:v>Ciclo Básico 2 -Lagoa do Sino</c:v>
                </c:pt>
                <c:pt idx="1">
                  <c:v>Projetos de Combate a Incêndio  BCO</c:v>
                </c:pt>
                <c:pt idx="2">
                  <c:v>Projetos de Combate a Incêndio  RU</c:v>
                </c:pt>
                <c:pt idx="3">
                  <c:v>Projetos de Combate a Incêndio  Moradia</c:v>
                </c:pt>
                <c:pt idx="4">
                  <c:v>Projeto combate a Incêndio UAC</c:v>
                </c:pt>
                <c:pt idx="5">
                  <c:v>Combate a Incêndio – Setores 3 e 8 Sorocaba</c:v>
                </c:pt>
                <c:pt idx="6">
                  <c:v>Quadra poliesportiva de Lagoa do Sino</c:v>
                </c:pt>
                <c:pt idx="7">
                  <c:v>Telhado Depto Computação (obra + projeto)</c:v>
                </c:pt>
                <c:pt idx="8">
                  <c:v>Reforma e acessibilidade   (sanitários ) Auditório Florestan Fernandes</c:v>
                </c:pt>
                <c:pt idx="9">
                  <c:v>Telhado BCo+RU Sorocaba</c:v>
                </c:pt>
                <c:pt idx="10">
                  <c:v>Ciclovia- trecho 1  campus Ufscar</c:v>
                </c:pt>
              </c:strCache>
            </c:strRef>
          </c:cat>
          <c:val>
            <c:numRef>
              <c:f>'Resultado - 2022'!$C$70:$C$80</c:f>
              <c:numCache>
                <c:formatCode>_-"R$"\ * #,##0.00_-;\-"R$"\ * #,##0.00_-;_-"R$"\ * "-"??_-;_-@</c:formatCode>
                <c:ptCount val="11"/>
                <c:pt idx="0">
                  <c:v>1909999.03</c:v>
                </c:pt>
                <c:pt idx="1">
                  <c:v>1271981.2</c:v>
                </c:pt>
                <c:pt idx="2">
                  <c:v>145390.342</c:v>
                </c:pt>
                <c:pt idx="3">
                  <c:v>515965.24</c:v>
                </c:pt>
                <c:pt idx="4">
                  <c:v>484929.90299999999</c:v>
                </c:pt>
                <c:pt idx="5">
                  <c:v>868698.37809999997</c:v>
                </c:pt>
                <c:pt idx="6">
                  <c:v>349757.84840000002</c:v>
                </c:pt>
                <c:pt idx="7">
                  <c:v>912405.97</c:v>
                </c:pt>
                <c:pt idx="8">
                  <c:v>960513.07</c:v>
                </c:pt>
                <c:pt idx="9">
                  <c:v>96306.089800000002</c:v>
                </c:pt>
                <c:pt idx="10">
                  <c:v>418888.24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7-41C5-A22F-3E964DBE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118122016"/>
        <c:axId val="-1118120384"/>
      </c:barChart>
      <c:catAx>
        <c:axId val="-111812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0384"/>
        <c:crosses val="autoZero"/>
        <c:auto val="1"/>
        <c:lblAlgn val="ctr"/>
        <c:lblOffset val="100"/>
        <c:noMultiLvlLbl val="0"/>
      </c:catAx>
      <c:valAx>
        <c:axId val="-1118120384"/>
        <c:scaling>
          <c:orientation val="minMax"/>
        </c:scaling>
        <c:delete val="1"/>
        <c:axPos val="b"/>
        <c:numFmt formatCode="_-&quot;R$&quot;\ * #,##0.00_-;\-&quot;R$&quot;\ * #,##0.00_-;_-&quot;R$&quot;\ * &quot;-&quot;??_-;_-@" sourceLinked="1"/>
        <c:majorTickMark val="none"/>
        <c:minorTickMark val="none"/>
        <c:tickLblPos val="nextTo"/>
        <c:crossAx val="-111812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4-4967-959B-A44DB6E9E9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4-4967-959B-A44DB6E9E9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E4-4967-959B-A44DB6E9E95C}"/>
              </c:ext>
            </c:extLst>
          </c:dPt>
          <c:dLbls>
            <c:dLbl>
              <c:idx val="0"/>
              <c:layout>
                <c:manualLayout>
                  <c:x val="-2.9004811898512687E-3"/>
                  <c:y val="1.2368766404199476E-3"/>
                </c:manualLayout>
              </c:layout>
              <c:tx>
                <c:rich>
                  <a:bodyPr/>
                  <a:lstStyle/>
                  <a:p>
                    <a:fld id="{7D40D4CB-CE8E-4B23-BC62-C3842E55ED09}" type="CATEGORYNAME">
                      <a:rPr lang="en-US" smtClean="0"/>
                      <a:pPr/>
                      <a:t>[CATEGORY NAME]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7C23D2FD-12E3-4EE9-BA12-64715A075A45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E4-4967-959B-A44DB6E9E95C}"/>
                </c:ext>
              </c:extLst>
            </c:dLbl>
            <c:dLbl>
              <c:idx val="1"/>
              <c:layout>
                <c:manualLayout>
                  <c:x val="1.6666666666666653E-2"/>
                  <c:y val="-3.25761883931175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16E427-227A-4281-B780-81C7437023BD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/>
                    </a:pPr>
                    <a:fld id="{2446FE4D-B90B-4661-AEB8-CB4A52D58E5F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611111111111"/>
                      <c:h val="0.221064814814814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E4-4967-959B-A44DB6E9E95C}"/>
                </c:ext>
              </c:extLst>
            </c:dLbl>
            <c:dLbl>
              <c:idx val="2"/>
              <c:layout>
                <c:manualLayout>
                  <c:x val="-1.9989063867016624E-3"/>
                  <c:y val="1.413604549431321E-2"/>
                </c:manualLayout>
              </c:layout>
              <c:tx>
                <c:rich>
                  <a:bodyPr/>
                  <a:lstStyle/>
                  <a:p>
                    <a:fld id="{111596D0-8CB2-4059-9B1E-61F86026B40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8F3D5082-7B85-46D0-8B10-BA09E8CED737}" type="VALUE">
                      <a:rPr lang="en-US" baseline="0" smtClean="0"/>
                      <a:pPr/>
                      <a:t>[VALUE]</a:t>
                    </a:fld>
                    <a:endParaRPr lang="en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E4-4967-959B-A44DB6E9E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'Resultado - 2022'!$B$87:$B$89</c:f>
              <c:strCache>
                <c:ptCount val="3"/>
                <c:pt idx="0">
                  <c:v>Mobiliário</c:v>
                </c:pt>
                <c:pt idx="1">
                  <c:v>Equipamentos Eletrônicos</c:v>
                </c:pt>
                <c:pt idx="2">
                  <c:v>Persianas</c:v>
                </c:pt>
              </c:strCache>
            </c:strRef>
          </c:cat>
          <c:val>
            <c:numRef>
              <c:f>'Resultado - 2022'!$C$87:$C$89</c:f>
              <c:numCache>
                <c:formatCode>_("R$"* #,##0.00_);_("R$"* \(#,##0.00\);_("R$"* "-"??_);_(@_)</c:formatCode>
                <c:ptCount val="3"/>
                <c:pt idx="0">
                  <c:v>467410.55</c:v>
                </c:pt>
                <c:pt idx="1">
                  <c:v>73248.12</c:v>
                </c:pt>
                <c:pt idx="2">
                  <c:v>218710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E4-4967-959B-A44DB6E9E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B-44F5-9E2D-499905CC9B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B-44F5-9E2D-499905CC9B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DB-44F5-9E2D-499905CC9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 - 2022'!$C$19:$C$22</c:f>
              <c:strCache>
                <c:ptCount val="4"/>
                <c:pt idx="0">
                  <c:v>Total de Emenda da Bancada Paulista</c:v>
                </c:pt>
                <c:pt idx="1">
                  <c:v>Obras</c:v>
                </c:pt>
                <c:pt idx="2">
                  <c:v>SIn - equipamento de informática</c:v>
                </c:pt>
                <c:pt idx="3">
                  <c:v>CSLog - permanentes para os novos prédios</c:v>
                </c:pt>
              </c:strCache>
            </c:strRef>
          </c:cat>
          <c:val>
            <c:numRef>
              <c:f>'Resultado - 2022'!$D$19:$D$22</c:f>
              <c:numCache>
                <c:formatCode>_-"R$"\ * #,##0.00_-;\-"R$"\ * #,##0.00_-;_-"R$"\ * "-"??_-;_-@</c:formatCode>
                <c:ptCount val="4"/>
                <c:pt idx="0">
                  <c:v>10000000</c:v>
                </c:pt>
                <c:pt idx="1">
                  <c:v>7934835.3099999996</c:v>
                </c:pt>
                <c:pt idx="2">
                  <c:v>1305796.02</c:v>
                </c:pt>
                <c:pt idx="3">
                  <c:v>759368.67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DB-44F5-9E2D-499905CC9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08940608"/>
        <c:axId val="-1208949312"/>
      </c:barChart>
      <c:catAx>
        <c:axId val="-12089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08949312"/>
        <c:crosses val="autoZero"/>
        <c:auto val="1"/>
        <c:lblAlgn val="ctr"/>
        <c:lblOffset val="100"/>
        <c:noMultiLvlLbl val="0"/>
      </c:catAx>
      <c:valAx>
        <c:axId val="-1208949312"/>
        <c:scaling>
          <c:orientation val="minMax"/>
        </c:scaling>
        <c:delete val="1"/>
        <c:axPos val="l"/>
        <c:numFmt formatCode="_-&quot;R$&quot;\ * #,##0.00_-;\-&quot;R$&quot;\ * #,##0.00_-;_-&quot;R$&quot;\ * &quot;-&quot;??_-;_-@" sourceLinked="1"/>
        <c:majorTickMark val="none"/>
        <c:minorTickMark val="none"/>
        <c:tickLblPos val="nextTo"/>
        <c:crossAx val="-12089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 - 2022'!$B$105:$B$107</c:f>
              <c:strCache>
                <c:ptCount val="3"/>
                <c:pt idx="0">
                  <c:v>Psicologia (RTN)</c:v>
                </c:pt>
                <c:pt idx="1">
                  <c:v>Retomada ED. Laboratório Anatomia (SISU - TED)</c:v>
                </c:pt>
                <c:pt idx="2">
                  <c:v>Elevadores e plataformas Florestan Fernandes (REUNI)</c:v>
                </c:pt>
              </c:strCache>
            </c:strRef>
          </c:cat>
          <c:val>
            <c:numRef>
              <c:f>'Resultado - 2022'!$C$105:$C$107</c:f>
              <c:numCache>
                <c:formatCode>_-"R$"\ * #,##0.00_-;\-"R$"\ * #,##0.00_-;_-"R$"\ * "-"??_-;_-@</c:formatCode>
                <c:ptCount val="3"/>
                <c:pt idx="0">
                  <c:v>304574.36</c:v>
                </c:pt>
                <c:pt idx="1">
                  <c:v>2602868.4500000002</c:v>
                </c:pt>
                <c:pt idx="2">
                  <c:v>616900.42000000004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7-4228-8C99-E85A96963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08940064"/>
        <c:axId val="-1208948768"/>
      </c:barChart>
      <c:catAx>
        <c:axId val="-12089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08948768"/>
        <c:crosses val="autoZero"/>
        <c:auto val="1"/>
        <c:lblAlgn val="ctr"/>
        <c:lblOffset val="100"/>
        <c:noMultiLvlLbl val="0"/>
      </c:catAx>
      <c:valAx>
        <c:axId val="-1208948768"/>
        <c:scaling>
          <c:orientation val="minMax"/>
        </c:scaling>
        <c:delete val="1"/>
        <c:axPos val="l"/>
        <c:numFmt formatCode="_-&quot;R$&quot;\ * #,##0.00_-;\-&quot;R$&quot;\ * #,##0.00_-;_-&quot;R$&quot;\ * &quot;-&quot;??_-;_-@" sourceLinked="1"/>
        <c:majorTickMark val="none"/>
        <c:minorTickMark val="none"/>
        <c:tickLblPos val="nextTo"/>
        <c:crossAx val="-120894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strRef>
              <c:f>Plan1!$C$7</c:f>
              <c:strCache>
                <c:ptCount val="1"/>
                <c:pt idx="0">
                  <c:v>Atas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Plan1!$B$8:$B$22</c:f>
              <c:numCache>
                <c:formatCode>@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Plan1!$C$8:$C$22</c:f>
              <c:numCache>
                <c:formatCode>General</c:formatCode>
                <c:ptCount val="15"/>
                <c:pt idx="0">
                  <c:v>66</c:v>
                </c:pt>
                <c:pt idx="1">
                  <c:v>28</c:v>
                </c:pt>
                <c:pt idx="2">
                  <c:v>20</c:v>
                </c:pt>
                <c:pt idx="3">
                  <c:v>45</c:v>
                </c:pt>
                <c:pt idx="4">
                  <c:v>65</c:v>
                </c:pt>
                <c:pt idx="5">
                  <c:v>51</c:v>
                </c:pt>
                <c:pt idx="6">
                  <c:v>93</c:v>
                </c:pt>
                <c:pt idx="7">
                  <c:v>82</c:v>
                </c:pt>
                <c:pt idx="8">
                  <c:v>64</c:v>
                </c:pt>
                <c:pt idx="9">
                  <c:v>108</c:v>
                </c:pt>
                <c:pt idx="10">
                  <c:v>48</c:v>
                </c:pt>
                <c:pt idx="11">
                  <c:v>53</c:v>
                </c:pt>
                <c:pt idx="12">
                  <c:v>12</c:v>
                </c:pt>
                <c:pt idx="13">
                  <c:v>13</c:v>
                </c:pt>
                <c:pt idx="14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9-4091-B2F7-C365C6507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58939344"/>
        <c:axId val="-1258935536"/>
      </c:lineChart>
      <c:catAx>
        <c:axId val="-125893934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58935536"/>
        <c:crosses val="autoZero"/>
        <c:auto val="1"/>
        <c:lblAlgn val="ctr"/>
        <c:lblOffset val="100"/>
        <c:noMultiLvlLbl val="0"/>
      </c:catAx>
      <c:valAx>
        <c:axId val="-125893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58939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59000">
          <a:schemeClr val="accent5">
            <a:lumMod val="5000"/>
            <a:lumOff val="95000"/>
          </a:schemeClr>
        </a:gs>
        <a:gs pos="100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B-4FDB-B443-EA5608D49E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3B-4FDB-B443-EA5608D49E42}"/>
              </c:ext>
            </c:extLst>
          </c:dPt>
          <c:dLbls>
            <c:dLbl>
              <c:idx val="0"/>
              <c:layout>
                <c:manualLayout>
                  <c:x val="5.1848241321669909E-2"/>
                  <c:y val="3.5372392262893529E-3"/>
                </c:manualLayout>
              </c:layout>
              <c:tx>
                <c:rich>
                  <a:bodyPr/>
                  <a:lstStyle/>
                  <a:p>
                    <a:fld id="{FD172B66-1170-471F-B8CF-1396CECD4054}" type="CATEGORYNAME">
                      <a:rPr lang="pt-BR" smtClean="0"/>
                      <a:pPr/>
                      <a:t>[CATEGORY NAME]</a:t>
                    </a:fld>
                    <a:endParaRPr lang="pt-BR" dirty="0"/>
                  </a:p>
                  <a:p>
                    <a:fld id="{1EAC4D77-6C19-42C9-B9E6-A72E848424C1}" type="VALUE">
                      <a:rPr lang="pt-BR" baseline="0" smtClean="0"/>
                      <a:pPr/>
                      <a:t>[VALUE]</a:t>
                    </a:fld>
                    <a:endParaRPr lang="en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3B-4FDB-B443-EA5608D49E42}"/>
                </c:ext>
              </c:extLst>
            </c:dLbl>
            <c:dLbl>
              <c:idx val="1"/>
              <c:layout>
                <c:manualLayout>
                  <c:x val="-7.5024086797659525E-2"/>
                  <c:y val="-8.4320874698173121E-2"/>
                </c:manualLayout>
              </c:layout>
              <c:tx>
                <c:rich>
                  <a:bodyPr/>
                  <a:lstStyle/>
                  <a:p>
                    <a:fld id="{3AA5DAC0-A391-4718-A8D6-A2C3542062A5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DA629D2-02E7-4A58-B1DB-3BB2A59747E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3B-4FDB-B443-EA5608D49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'[Demandas ATAS 2022.xlsx]ATAS'!$L$1:$M$1</c:f>
              <c:strCache>
                <c:ptCount val="2"/>
                <c:pt idx="0">
                  <c:v>Materiais de Consumo</c:v>
                </c:pt>
                <c:pt idx="1">
                  <c:v>Materiais Permanentes</c:v>
                </c:pt>
              </c:strCache>
            </c:strRef>
          </c:cat>
          <c:val>
            <c:numRef>
              <c:f>'[Demandas ATAS 2022.xlsx]ATAS'!$L$2:$M$2</c:f>
              <c:numCache>
                <c:formatCode>_("R$"* #,##0.00_);_("R$"* \(#,##0.00\);_("R$"* "-"??_);_(@_)</c:formatCode>
                <c:ptCount val="2"/>
                <c:pt idx="0">
                  <c:v>874221.21</c:v>
                </c:pt>
                <c:pt idx="1">
                  <c:v>2988549.95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B-4FDB-B443-EA5608D49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00B050"/>
                </a:solidFill>
              </a:rPr>
              <a:t>Balanço Custeio – (em milhões)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B0-4FAE-8EFF-E22999866EC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B0-4FAE-8EFF-E22999866EC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FB0-4FAE-8EFF-E22999866EC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B0-4FAE-8EFF-E22999866EC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B0-4FAE-8EFF-E22999866E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'geral final 1'!$A$1:$A$10</c:f>
              <c:strCache>
                <c:ptCount val="10"/>
                <c:pt idx="0">
                  <c:v>Custeios Carimbados (Pasep, Idiomas, etc)</c:v>
                </c:pt>
                <c:pt idx="1">
                  <c:v>Assistência Estundantil - Custeio Bolsas</c:v>
                </c:pt>
                <c:pt idx="2">
                  <c:v>Custeio Funcionamento</c:v>
                </c:pt>
                <c:pt idx="3">
                  <c:v>Emendas Custeio - Assistência Estudantil-RU</c:v>
                </c:pt>
                <c:pt idx="4">
                  <c:v>Emendas Carimbadas Projetos</c:v>
                </c:pt>
                <c:pt idx="5">
                  <c:v>Recursos Próprios - Custeio</c:v>
                </c:pt>
                <c:pt idx="6">
                  <c:v>Valor Bloqueado Custeio</c:v>
                </c:pt>
                <c:pt idx="7">
                  <c:v>Valor Bloqueado Capital</c:v>
                </c:pt>
                <c:pt idx="8">
                  <c:v>Dívidas (CPFL e SAAE)</c:v>
                </c:pt>
                <c:pt idx="9">
                  <c:v>Empenhos em Custeio - Total </c:v>
                </c:pt>
              </c:strCache>
            </c:strRef>
          </c:cat>
          <c:val>
            <c:numRef>
              <c:f>'geral final 1'!$B$1:$B$10</c:f>
              <c:numCache>
                <c:formatCode>0.00</c:formatCode>
                <c:ptCount val="10"/>
                <c:pt idx="0">
                  <c:v>3.69</c:v>
                </c:pt>
                <c:pt idx="1">
                  <c:v>10.119999999999999</c:v>
                </c:pt>
                <c:pt idx="2">
                  <c:v>42.05</c:v>
                </c:pt>
                <c:pt idx="3">
                  <c:v>1.3</c:v>
                </c:pt>
                <c:pt idx="4">
                  <c:v>1.4</c:v>
                </c:pt>
                <c:pt idx="5">
                  <c:v>3.46</c:v>
                </c:pt>
                <c:pt idx="6">
                  <c:v>1.3</c:v>
                </c:pt>
                <c:pt idx="7">
                  <c:v>3.34</c:v>
                </c:pt>
                <c:pt idx="8">
                  <c:v>2.8</c:v>
                </c:pt>
                <c:pt idx="9">
                  <c:v>60.92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0-4FAE-8EFF-E22999866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091648"/>
        <c:axId val="-1213090560"/>
      </c:barChart>
      <c:catAx>
        <c:axId val="-12130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090560"/>
        <c:crosses val="autoZero"/>
        <c:auto val="1"/>
        <c:lblAlgn val="ctr"/>
        <c:lblOffset val="100"/>
        <c:noMultiLvlLbl val="0"/>
      </c:catAx>
      <c:valAx>
        <c:axId val="-12130905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09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47-43A4-BB6A-4464AE16BB6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47-43A4-BB6A-4464AE16B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'[Demandas ATAS 2022.xlsx]ATAS'!$C$1,'[Demandas ATAS 2022.xlsx]ATAS'!$D$1,'[Demandas ATAS 2022.xlsx]ATAS'!$E$1</c:f>
              <c:strCache>
                <c:ptCount val="3"/>
                <c:pt idx="0">
                  <c:v>Total Licitado</c:v>
                </c:pt>
                <c:pt idx="1">
                  <c:v>Empenhos em 2022</c:v>
                </c:pt>
                <c:pt idx="2">
                  <c:v>Saldo das Atas para uso em 2023</c:v>
                </c:pt>
              </c:strCache>
            </c:strRef>
          </c:cat>
          <c:val>
            <c:numRef>
              <c:f>'[Demandas ATAS 2022.xlsx]ATAS'!$C$12,'[Demandas ATAS 2022.xlsx]ATAS'!$D$12,'[Demandas ATAS 2022.xlsx]ATAS'!$E$12</c:f>
              <c:numCache>
                <c:formatCode>_-"R$"* #,##0.00_-;\-"R$"* #,##0.00_-;_-"R$"* "-"??_-;_-@_-</c:formatCode>
                <c:ptCount val="3"/>
                <c:pt idx="0">
                  <c:v>3862771.16</c:v>
                </c:pt>
                <c:pt idx="1">
                  <c:v>1215581.27</c:v>
                </c:pt>
                <c:pt idx="2">
                  <c:v>2647189.8899999997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47-43A4-BB6A-4464AE16B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08946048"/>
        <c:axId val="-1208954752"/>
      </c:barChart>
      <c:catAx>
        <c:axId val="-12089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08954752"/>
        <c:crosses val="autoZero"/>
        <c:auto val="1"/>
        <c:lblAlgn val="ctr"/>
        <c:lblOffset val="100"/>
        <c:noMultiLvlLbl val="0"/>
      </c:catAx>
      <c:valAx>
        <c:axId val="-1208954752"/>
        <c:scaling>
          <c:orientation val="minMax"/>
        </c:scaling>
        <c:delete val="1"/>
        <c:axPos val="l"/>
        <c:numFmt formatCode="_-&quot;R$&quot;* #,##0.00_-;\-&quot;R$&quot;* #,##0.00_-;_-&quot;R$&quot;* &quot;-&quot;??_-;_-@_-" sourceLinked="1"/>
        <c:majorTickMark val="none"/>
        <c:minorTickMark val="none"/>
        <c:tickLblPos val="nextTo"/>
        <c:crossAx val="-12089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'[Demandas ATAS 2022.xlsx]Total'!$B$1</c:f>
              <c:strCache>
                <c:ptCount val="1"/>
                <c:pt idx="0">
                  <c:v>Valores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'[Demandas ATAS 2022.xlsx]Total'!$A$2:$A$6</c:f>
              <c:strCache>
                <c:ptCount val="5"/>
                <c:pt idx="0">
                  <c:v>Materiais de Estoque (escritório, limpeza, combate a covid)</c:v>
                </c:pt>
                <c:pt idx="1">
                  <c:v>Vidrarias, plásticos, descartáveis e afins - aulas práticas</c:v>
                </c:pt>
                <c:pt idx="2">
                  <c:v>Eletroeletrônicos e mecânicos - aulas práticas</c:v>
                </c:pt>
                <c:pt idx="3">
                  <c:v>Reagentes, químicos e biológicos - aulas práticas</c:v>
                </c:pt>
                <c:pt idx="4">
                  <c:v>Ferramentas - aulas práticas</c:v>
                </c:pt>
              </c:strCache>
            </c:strRef>
          </c:cat>
          <c:val>
            <c:numRef>
              <c:f>'[Demandas ATAS 2022.xlsx]Total'!$B$2:$B$6</c:f>
              <c:numCache>
                <c:formatCode>_-"R$"* #,##0.00_-;\-"R$"* #,##0.00_-;_-"R$"* "-"??_-;_-@_-</c:formatCode>
                <c:ptCount val="5"/>
                <c:pt idx="0">
                  <c:v>135323.6</c:v>
                </c:pt>
                <c:pt idx="1">
                  <c:v>100032.88</c:v>
                </c:pt>
                <c:pt idx="2">
                  <c:v>38236.29</c:v>
                </c:pt>
                <c:pt idx="3">
                  <c:v>103509.57</c:v>
                </c:pt>
                <c:pt idx="4">
                  <c:v>7282.08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7-4674-A988-4C13932D0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08954208"/>
        <c:axId val="-1208952032"/>
      </c:barChart>
      <c:catAx>
        <c:axId val="-12089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08952032"/>
        <c:crosses val="autoZero"/>
        <c:auto val="1"/>
        <c:lblAlgn val="ctr"/>
        <c:lblOffset val="100"/>
        <c:noMultiLvlLbl val="0"/>
      </c:catAx>
      <c:valAx>
        <c:axId val="-1208952032"/>
        <c:scaling>
          <c:orientation val="minMax"/>
        </c:scaling>
        <c:delete val="1"/>
        <c:axPos val="l"/>
        <c:numFmt formatCode="_-&quot;R$&quot;* #,##0.00_-;\-&quot;R$&quot;* #,##0.00_-;_-&quot;R$&quot;* &quot;-&quot;??_-;_-@_-" sourceLinked="1"/>
        <c:majorTickMark val="none"/>
        <c:minorTickMark val="none"/>
        <c:tickLblPos val="nextTo"/>
        <c:crossAx val="-12089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A-42D2-9616-F58204FF00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A-42D2-9616-F58204FF00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3A-42D2-9616-F58204FF00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3A-42D2-9616-F58204FF00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3A-42D2-9616-F58204FF00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3A-42D2-9616-F58204FF00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3A-42D2-9616-F58204FF00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93A-42D2-9616-F58204FF000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93A-42D2-9616-F58204FF000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93A-42D2-9616-F58204FF000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93A-42D2-9616-F58204FF000C}"/>
              </c:ext>
            </c:extLst>
          </c:dPt>
          <c:dLbls>
            <c:dLbl>
              <c:idx val="0"/>
              <c:layout>
                <c:manualLayout>
                  <c:x val="5.2597158005514956E-3"/>
                  <c:y val="5.2982735102599047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A-42D2-9616-F58204FF000C}"/>
                </c:ext>
              </c:extLst>
            </c:dLbl>
            <c:dLbl>
              <c:idx val="1"/>
              <c:layout>
                <c:manualLayout>
                  <c:x val="-4.738197372683655E-2"/>
                  <c:y val="-8.56174477752374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A-42D2-9616-F58204FF0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'Por Centros'!$B$3:$B$13</c:f>
              <c:strCache>
                <c:ptCount val="11"/>
                <c:pt idx="0">
                  <c:v>CCET</c:v>
                </c:pt>
                <c:pt idx="1">
                  <c:v>CCBS</c:v>
                </c:pt>
                <c:pt idx="2">
                  <c:v>CECH</c:v>
                </c:pt>
                <c:pt idx="4">
                  <c:v>CCA</c:v>
                </c:pt>
                <c:pt idx="6">
                  <c:v>CCGT</c:v>
                </c:pt>
                <c:pt idx="7">
                  <c:v>CCHB</c:v>
                </c:pt>
                <c:pt idx="8">
                  <c:v>CCTS</c:v>
                </c:pt>
                <c:pt idx="10">
                  <c:v>CCN</c:v>
                </c:pt>
              </c:strCache>
            </c:strRef>
          </c:cat>
          <c:val>
            <c:numRef>
              <c:f>'Por Centros'!$H$3:$H$13</c:f>
              <c:numCache>
                <c:formatCode>_-"R$"* #,##0.00_-;\-"R$"* #,##0.00_-;_-"R$"* "-"??_-;_-@_-</c:formatCode>
                <c:ptCount val="11"/>
                <c:pt idx="0">
                  <c:v>190766.68999999997</c:v>
                </c:pt>
                <c:pt idx="1">
                  <c:v>106925.70000000001</c:v>
                </c:pt>
                <c:pt idx="2">
                  <c:v>14515.95</c:v>
                </c:pt>
                <c:pt idx="4">
                  <c:v>10610.41</c:v>
                </c:pt>
                <c:pt idx="6">
                  <c:v>11756.6</c:v>
                </c:pt>
                <c:pt idx="7">
                  <c:v>21177.669999999995</c:v>
                </c:pt>
                <c:pt idx="8">
                  <c:v>11638.04</c:v>
                </c:pt>
                <c:pt idx="10">
                  <c:v>31042.749999999996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93A-42D2-9616-F58204FF0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'[Demandas ATAS 2022.xlsx]Total'!$A$7:$A$10</c:f>
              <c:strCache>
                <c:ptCount val="4"/>
                <c:pt idx="0">
                  <c:v>Equipamentos Eletrônicos</c:v>
                </c:pt>
                <c:pt idx="1">
                  <c:v>Eletrodomésticos</c:v>
                </c:pt>
                <c:pt idx="2">
                  <c:v>Mobiliário</c:v>
                </c:pt>
                <c:pt idx="3">
                  <c:v>Persianas</c:v>
                </c:pt>
              </c:strCache>
            </c:strRef>
          </c:cat>
          <c:val>
            <c:numRef>
              <c:f>'[Demandas ATAS 2022.xlsx]Total'!$B$7:$B$10</c:f>
              <c:numCache>
                <c:formatCode>_-"R$"* #,##0.00_-;\-"R$"* #,##0.00_-;_-"R$"* "-"??_-;_-@_-</c:formatCode>
                <c:ptCount val="4"/>
                <c:pt idx="0">
                  <c:v>136379.04999999999</c:v>
                </c:pt>
                <c:pt idx="1">
                  <c:v>144020.85</c:v>
                </c:pt>
                <c:pt idx="2">
                  <c:v>467410.55</c:v>
                </c:pt>
                <c:pt idx="3">
                  <c:v>218710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5-4B86-AB75-B7F4FCDCE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08942784"/>
        <c:axId val="-1208941696"/>
      </c:barChart>
      <c:catAx>
        <c:axId val="-12089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08941696"/>
        <c:crosses val="autoZero"/>
        <c:auto val="1"/>
        <c:lblAlgn val="ctr"/>
        <c:lblOffset val="100"/>
        <c:noMultiLvlLbl val="0"/>
      </c:catAx>
      <c:valAx>
        <c:axId val="-1208941696"/>
        <c:scaling>
          <c:orientation val="minMax"/>
        </c:scaling>
        <c:delete val="1"/>
        <c:axPos val="l"/>
        <c:numFmt formatCode="_-&quot;R$&quot;* #,##0.00_-;\-&quot;R$&quot;* #,##0.00_-;_-&quot;R$&quot;* &quot;-&quot;??_-;_-@_-" sourceLinked="1"/>
        <c:majorTickMark val="none"/>
        <c:minorTickMark val="none"/>
        <c:tickLblPos val="nextTo"/>
        <c:crossAx val="-12089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D-4AD7-9EEA-9005829E0E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D-4AD7-9EEA-9005829E0E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D-4AD7-9EEA-9005829E0E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D-4AD7-9EEA-9005829E0E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D-4AD7-9EEA-9005829E0E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D-4AD7-9EEA-9005829E0E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D-4AD7-9EEA-9005829E0E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A8D-4AD7-9EEA-9005829E0E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A8D-4AD7-9EEA-9005829E0E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8D-4AD7-9EEA-9005829E0E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A8D-4AD7-9EEA-9005829E0EA8}"/>
              </c:ext>
            </c:extLst>
          </c:dPt>
          <c:dLbls>
            <c:dLbl>
              <c:idx val="0"/>
              <c:layout>
                <c:manualLayout>
                  <c:x val="3.697336060560738E-2"/>
                  <c:y val="6.74491076233124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D-4AD7-9EEA-9005829E0EA8}"/>
                </c:ext>
              </c:extLst>
            </c:dLbl>
            <c:dLbl>
              <c:idx val="1"/>
              <c:layout>
                <c:manualLayout>
                  <c:x val="0.10811899973470912"/>
                  <c:y val="-0.257785604831619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D-4AD7-9EEA-9005829E0EA8}"/>
                </c:ext>
              </c:extLst>
            </c:dLbl>
            <c:dLbl>
              <c:idx val="2"/>
              <c:layout>
                <c:manualLayout>
                  <c:x val="-9.855387902589172E-3"/>
                  <c:y val="-2.1270812096500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8D-4AD7-9EEA-9005829E0EA8}"/>
                </c:ext>
              </c:extLst>
            </c:dLbl>
            <c:dLbl>
              <c:idx val="6"/>
              <c:layout>
                <c:manualLayout>
                  <c:x val="-2.5981953481367891E-3"/>
                  <c:y val="1.47857277904041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8D-4AD7-9EEA-9005829E0EA8}"/>
                </c:ext>
              </c:extLst>
            </c:dLbl>
            <c:dLbl>
              <c:idx val="7"/>
              <c:layout>
                <c:manualLayout>
                  <c:x val="-1.9789733169519996E-2"/>
                  <c:y val="1.21512366612855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8D-4AD7-9EEA-9005829E0EA8}"/>
                </c:ext>
              </c:extLst>
            </c:dLbl>
            <c:dLbl>
              <c:idx val="8"/>
              <c:layout>
                <c:manualLayout>
                  <c:x val="-1.0860885766858386E-2"/>
                  <c:y val="-1.85448290542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8D-4AD7-9EEA-9005829E0EA8}"/>
                </c:ext>
              </c:extLst>
            </c:dLbl>
            <c:dLbl>
              <c:idx val="10"/>
              <c:layout>
                <c:manualLayout>
                  <c:x val="3.5582084969550142E-3"/>
                  <c:y val="-1.68649211807745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8D-4AD7-9EEA-9005829E0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'Por centros'!$B$3:$B$13</c:f>
              <c:strCache>
                <c:ptCount val="11"/>
                <c:pt idx="0">
                  <c:v>CCET</c:v>
                </c:pt>
                <c:pt idx="1">
                  <c:v>CCBS</c:v>
                </c:pt>
                <c:pt idx="2">
                  <c:v>CECH</c:v>
                </c:pt>
                <c:pt idx="4">
                  <c:v>CCA</c:v>
                </c:pt>
                <c:pt idx="6">
                  <c:v>CCTS</c:v>
                </c:pt>
                <c:pt idx="7">
                  <c:v>CCHB</c:v>
                </c:pt>
                <c:pt idx="8">
                  <c:v>CCGT</c:v>
                </c:pt>
                <c:pt idx="10">
                  <c:v>CCN</c:v>
                </c:pt>
              </c:strCache>
            </c:strRef>
          </c:cat>
          <c:val>
            <c:numRef>
              <c:f>'Por centros'!$F$3:$F$13</c:f>
              <c:numCache>
                <c:formatCode>"R$"#,##0.00_);[Red]\("R$"#,##0.00\)</c:formatCode>
                <c:ptCount val="11"/>
                <c:pt idx="0">
                  <c:v>97493.96</c:v>
                </c:pt>
                <c:pt idx="1">
                  <c:v>185891.1</c:v>
                </c:pt>
                <c:pt idx="2">
                  <c:v>100770.23</c:v>
                </c:pt>
                <c:pt idx="6">
                  <c:v>8769.7200000000012</c:v>
                </c:pt>
                <c:pt idx="7">
                  <c:v>14545.5</c:v>
                </c:pt>
                <c:pt idx="8">
                  <c:v>50149.919999999998</c:v>
                </c:pt>
                <c:pt idx="10">
                  <c:v>3070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A8D-4AD7-9EEA-9005829E0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684567465331823E-2"/>
                  <c:y val="-7.5115630754429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17-4014-8AE2-D70FF00483BA}"/>
                </c:ext>
              </c:extLst>
            </c:dLbl>
            <c:dLbl>
              <c:idx val="1"/>
              <c:layout>
                <c:manualLayout>
                  <c:x val="-4.684567465331823E-2"/>
                  <c:y val="-7.153869595659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7-4014-8AE2-D70FF00483BA}"/>
                </c:ext>
              </c:extLst>
            </c:dLbl>
            <c:dLbl>
              <c:idx val="2"/>
              <c:layout>
                <c:manualLayout>
                  <c:x val="-5.3212587138442041E-2"/>
                  <c:y val="-6.796176115876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17-4014-8AE2-D70FF0048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Plan1!$N$10:$N$12</c:f>
              <c:strCache>
                <c:ptCount val="3"/>
                <c:pt idx="0">
                  <c:v>Ano 2021</c:v>
                </c:pt>
                <c:pt idx="1">
                  <c:v>Ano 2022</c:v>
                </c:pt>
                <c:pt idx="2">
                  <c:v>Ano 2023</c:v>
                </c:pt>
              </c:strCache>
            </c:strRef>
          </c:cat>
          <c:val>
            <c:numRef>
              <c:f>Plan1!$O$10:$O$12</c:f>
              <c:numCache>
                <c:formatCode>General</c:formatCode>
                <c:ptCount val="3"/>
                <c:pt idx="0">
                  <c:v>189</c:v>
                </c:pt>
                <c:pt idx="1">
                  <c:v>462</c:v>
                </c:pt>
                <c:pt idx="2">
                  <c:v>1562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17-4014-8AE2-D70FF00483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68892272"/>
        <c:axId val="-1068899888"/>
      </c:lineChart>
      <c:catAx>
        <c:axId val="-106889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068899888"/>
        <c:crosses val="autoZero"/>
        <c:auto val="1"/>
        <c:lblAlgn val="ctr"/>
        <c:lblOffset val="100"/>
        <c:noMultiLvlLbl val="0"/>
      </c:catAx>
      <c:valAx>
        <c:axId val="-1068899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6889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85000">
          <a:schemeClr val="accent5">
            <a:lumMod val="5000"/>
            <a:lumOff val="95000"/>
          </a:schemeClr>
        </a:gs>
        <a:gs pos="100000">
          <a:schemeClr val="accent5">
            <a:lumMod val="45000"/>
            <a:lumOff val="55000"/>
          </a:schemeClr>
        </a:gs>
        <a:gs pos="100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Balanço</a:t>
            </a:r>
            <a:r>
              <a:rPr lang="pt-BR" b="1" baseline="0" dirty="0"/>
              <a:t> Assistência Estudantil - 2022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04A-4BD7-AAD2-EE1642137D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527-40E9-AD96-30A89E14916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A-4BD7-AAD2-EE1642137D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Planilha6!$A$11:$A$21</c:f>
              <c:strCache>
                <c:ptCount val="11"/>
                <c:pt idx="0">
                  <c:v>Recursos Assistência Estudantil</c:v>
                </c:pt>
                <c:pt idx="1">
                  <c:v>Emenda Ivan Valente - Bolsas</c:v>
                </c:pt>
                <c:pt idx="2">
                  <c:v>Emenda Padilha - RU</c:v>
                </c:pt>
                <c:pt idx="3">
                  <c:v>Recursos Custeio Totais- AE</c:v>
                </c:pt>
                <c:pt idx="4">
                  <c:v>Bolsas Proace Empenhadas</c:v>
                </c:pt>
                <c:pt idx="5">
                  <c:v>Promissaes</c:v>
                </c:pt>
                <c:pt idx="6">
                  <c:v>Incluir</c:v>
                </c:pt>
                <c:pt idx="7">
                  <c:v>RU (RTN , RP e emenda)</c:v>
                </c:pt>
                <c:pt idx="8">
                  <c:v>Outros Gastos Proace</c:v>
                </c:pt>
                <c:pt idx="9">
                  <c:v>Empenhos Totais - AE</c:v>
                </c:pt>
                <c:pt idx="10">
                  <c:v>Balanço Proace 2022</c:v>
                </c:pt>
              </c:strCache>
            </c:strRef>
          </c:cat>
          <c:val>
            <c:numRef>
              <c:f>Planilha6!$B$11:$B$21</c:f>
              <c:numCache>
                <c:formatCode>0.000</c:formatCode>
                <c:ptCount val="11"/>
                <c:pt idx="0">
                  <c:v>10.116</c:v>
                </c:pt>
                <c:pt idx="1">
                  <c:v>1</c:v>
                </c:pt>
                <c:pt idx="2">
                  <c:v>0.3</c:v>
                </c:pt>
                <c:pt idx="3">
                  <c:v>11.416</c:v>
                </c:pt>
                <c:pt idx="4">
                  <c:v>10.166</c:v>
                </c:pt>
                <c:pt idx="5">
                  <c:v>0.11700000000000001</c:v>
                </c:pt>
                <c:pt idx="6">
                  <c:v>5.7000000000000002E-2</c:v>
                </c:pt>
                <c:pt idx="7">
                  <c:v>8.08</c:v>
                </c:pt>
                <c:pt idx="8">
                  <c:v>0.57599999999999996</c:v>
                </c:pt>
                <c:pt idx="9">
                  <c:v>18.995999999999999</c:v>
                </c:pt>
                <c:pt idx="10">
                  <c:v>-7.5799999999999983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C-4E2E-AE48-41287D18E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090016"/>
        <c:axId val="-1213088384"/>
      </c:barChart>
      <c:catAx>
        <c:axId val="-12130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088384"/>
        <c:crosses val="autoZero"/>
        <c:auto val="1"/>
        <c:lblAlgn val="ctr"/>
        <c:lblOffset val="100"/>
        <c:noMultiLvlLbl val="0"/>
      </c:catAx>
      <c:valAx>
        <c:axId val="-1213088384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-12130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40907949696644"/>
          <c:y val="2.854604004237701E-2"/>
          <c:w val="0.52929145337480943"/>
          <c:h val="0.895394622155822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23-4A56-BED1-E668E60EAFD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23-4A56-BED1-E668E60EAFD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23-4A56-BED1-E668E60EAFD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23-4A56-BED1-E668E60EAFD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23-4A56-BED1-E668E60EAFD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623-4A56-BED1-E668E60EAF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Planilha3!$A$15:$A$25</c:f>
              <c:strCache>
                <c:ptCount val="11"/>
                <c:pt idx="1">
                  <c:v>Contratos de Pessoa Jurídica - Manutenção Campi </c:v>
                </c:pt>
                <c:pt idx="2">
                  <c:v>SIN</c:v>
                </c:pt>
                <c:pt idx="3">
                  <c:v>SAAE - Tratamento</c:v>
                </c:pt>
                <c:pt idx="4">
                  <c:v>Energia Elétrica </c:v>
                </c:pt>
                <c:pt idx="5">
                  <c:v>R.U</c:v>
                </c:pt>
                <c:pt idx="6">
                  <c:v>Bolsas Proace</c:v>
                </c:pt>
                <c:pt idx="7">
                  <c:v>Contratos de Mão de obra Terceirizada</c:v>
                </c:pt>
                <c:pt idx="8">
                  <c:v>Funcionamento 20RK - Fonte 100 RTN</c:v>
                </c:pt>
                <c:pt idx="9">
                  <c:v>Valor das 7 principais despesas </c:v>
                </c:pt>
                <c:pt idx="10">
                  <c:v>Total de Recursos Custeio </c:v>
                </c:pt>
              </c:strCache>
            </c:strRef>
          </c:cat>
          <c:val>
            <c:numRef>
              <c:f>Planilha3!$B$15:$B$25</c:f>
              <c:numCache>
                <c:formatCode>0.00</c:formatCode>
                <c:ptCount val="11"/>
                <c:pt idx="1">
                  <c:v>1</c:v>
                </c:pt>
                <c:pt idx="2">
                  <c:v>1.8</c:v>
                </c:pt>
                <c:pt idx="3">
                  <c:v>3.5</c:v>
                </c:pt>
                <c:pt idx="4">
                  <c:v>7.4</c:v>
                </c:pt>
                <c:pt idx="5">
                  <c:v>8.0879999999999992</c:v>
                </c:pt>
                <c:pt idx="6">
                  <c:v>10.28</c:v>
                </c:pt>
                <c:pt idx="7">
                  <c:v>17</c:v>
                </c:pt>
                <c:pt idx="8">
                  <c:v>42.05</c:v>
                </c:pt>
                <c:pt idx="9">
                  <c:v>49.067999999999998</c:v>
                </c:pt>
                <c:pt idx="10">
                  <c:v>56.93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23-4A56-BED1-E668E60EA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13088928"/>
        <c:axId val="-1213098176"/>
      </c:barChart>
      <c:catAx>
        <c:axId val="-121308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098176"/>
        <c:crosses val="autoZero"/>
        <c:auto val="1"/>
        <c:lblAlgn val="ctr"/>
        <c:lblOffset val="100"/>
        <c:noMultiLvlLbl val="0"/>
      </c:catAx>
      <c:valAx>
        <c:axId val="-121309817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0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Prevista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Energia Elétrica</c:v>
                </c:pt>
                <c:pt idx="1">
                  <c:v>Esgoto - SAAE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9.1199999999999992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4-4BFC-8208-B4FEA60F416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Empenhada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Energia Elétrica</c:v>
                </c:pt>
                <c:pt idx="1">
                  <c:v>Esgoto - SAAE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5.51</c:v>
                </c:pt>
                <c:pt idx="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4-4BFC-8208-B4FEA60F416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Executada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Energia Elétrica</c:v>
                </c:pt>
                <c:pt idx="1">
                  <c:v>Esgoto - SAAE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7.51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4-4BFC-8208-B4FEA60F416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rgbClr val="FF939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4-4BFC-8208-B4FEA60F4161}"/>
                </c:ext>
              </c:extLst>
            </c:dLbl>
            <c:dLbl>
              <c:idx val="1"/>
              <c:layout>
                <c:manualLayout>
                  <c:x val="-4.1666666666668193E-3"/>
                  <c:y val="8.750073818897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74-4BFC-8208-B4FEA60F4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Energia Elétrica</c:v>
                </c:pt>
                <c:pt idx="1">
                  <c:v>Esgoto - SAAE</c:v>
                </c:pt>
              </c:strCache>
            </c:strRef>
          </c:cat>
          <c:val>
            <c:numRef>
              <c:f>Plan1!$E$2:$E$3</c:f>
              <c:numCache>
                <c:formatCode>General</c:formatCode>
                <c:ptCount val="2"/>
                <c:pt idx="0">
                  <c:v>-1.61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74-4BFC-8208-B4FEA60F416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7500000000000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74-4BFC-8208-B4FEA60F4161}"/>
                </c:ext>
              </c:extLst>
            </c:dLbl>
            <c:dLbl>
              <c:idx val="1"/>
              <c:layout>
                <c:manualLayout>
                  <c:x val="0"/>
                  <c:y val="0.11875000000000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74-4BFC-8208-B4FEA60F4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Energia Elétrica</c:v>
                </c:pt>
                <c:pt idx="1">
                  <c:v>Esgoto - SAAE</c:v>
                </c:pt>
              </c:strCache>
            </c:strRef>
          </c:cat>
          <c:val>
            <c:numRef>
              <c:f>Plan1!$F$2:$F$3</c:f>
              <c:numCache>
                <c:formatCode>General</c:formatCode>
                <c:ptCount val="2"/>
                <c:pt idx="0">
                  <c:v>-2</c:v>
                </c:pt>
                <c:pt idx="1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74-4BFC-8208-B4FEA60F4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101440"/>
        <c:axId val="-1213092192"/>
      </c:barChart>
      <c:catAx>
        <c:axId val="-12131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092192"/>
        <c:crosses val="autoZero"/>
        <c:auto val="1"/>
        <c:lblAlgn val="ctr"/>
        <c:lblOffset val="100"/>
        <c:noMultiLvlLbl val="0"/>
      </c:catAx>
      <c:valAx>
        <c:axId val="-121309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1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Prevista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A-4070-986F-E582AA7D4309}"/>
              </c:ext>
            </c:extLst>
          </c:dPt>
          <c:dLbls>
            <c:dLbl>
              <c:idx val="4"/>
              <c:layout>
                <c:manualLayout>
                  <c:x val="-1.5867127921161278E-3"/>
                  <c:y val="0.11460717849486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6A-4070-986F-E582AA7D4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Total Previsto de Bolsas</c:v>
                </c:pt>
                <c:pt idx="1">
                  <c:v>Recursos Assistência Estudantil</c:v>
                </c:pt>
                <c:pt idx="2">
                  <c:v>Bolsas ProACE</c:v>
                </c:pt>
                <c:pt idx="3">
                  <c:v>Bolsas SAADE</c:v>
                </c:pt>
                <c:pt idx="4">
                  <c:v>Saldo AE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11.1</c:v>
                </c:pt>
                <c:pt idx="1">
                  <c:v>10.15</c:v>
                </c:pt>
                <c:pt idx="2">
                  <c:v>10.282999999999999</c:v>
                </c:pt>
                <c:pt idx="3">
                  <c:v>0.18</c:v>
                </c:pt>
                <c:pt idx="4">
                  <c:v>-0.65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A-4070-986F-E582AA7D4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101984"/>
        <c:axId val="-1213100896"/>
      </c:barChart>
      <c:catAx>
        <c:axId val="-12131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100896"/>
        <c:crosses val="autoZero"/>
        <c:auto val="1"/>
        <c:lblAlgn val="ctr"/>
        <c:lblOffset val="100"/>
        <c:noMultiLvlLbl val="0"/>
      </c:catAx>
      <c:valAx>
        <c:axId val="-121310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21310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Previsto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ProACE RTN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F-4C18-A496-142D6B16E06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Executado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ProACE RTN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EF-4C18-A496-142D6B16E06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ProACE RTN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F-4C18-A496-142D6B16E06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EF-4C18-A496-142D6B16E065}"/>
              </c:ext>
            </c:extLst>
          </c:dPt>
          <c:cat>
            <c:strRef>
              <c:f>Plan1!$A$2</c:f>
              <c:strCache>
                <c:ptCount val="1"/>
                <c:pt idx="0">
                  <c:v>ProACE RTN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F-4C18-A496-142D6B16E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092736"/>
        <c:axId val="-1118134528"/>
      </c:barChart>
      <c:catAx>
        <c:axId val="-12130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34528"/>
        <c:crosses val="autoZero"/>
        <c:auto val="1"/>
        <c:lblAlgn val="ctr"/>
        <c:lblOffset val="100"/>
        <c:noMultiLvlLbl val="0"/>
      </c:catAx>
      <c:valAx>
        <c:axId val="-1118134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130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Planilha8!$A$22:$A$26</c:f>
              <c:strCache>
                <c:ptCount val="5"/>
                <c:pt idx="0">
                  <c:v>Total Empenhado</c:v>
                </c:pt>
                <c:pt idx="1">
                  <c:v>Total RU Faturado UFSCar</c:v>
                </c:pt>
                <c:pt idx="2">
                  <c:v>Créditos Arrecadados</c:v>
                </c:pt>
                <c:pt idx="3">
                  <c:v>Total RU Líquidos</c:v>
                </c:pt>
                <c:pt idx="4">
                  <c:v>EMPENHO 2023</c:v>
                </c:pt>
              </c:strCache>
            </c:strRef>
          </c:cat>
          <c:val>
            <c:numRef>
              <c:f>Planilha8!$B$22:$B$26</c:f>
              <c:numCache>
                <c:formatCode>#,##0.00</c:formatCode>
                <c:ptCount val="5"/>
                <c:pt idx="0">
                  <c:v>8080000</c:v>
                </c:pt>
                <c:pt idx="1">
                  <c:v>8932349.0199999996</c:v>
                </c:pt>
                <c:pt idx="2">
                  <c:v>1193246.43</c:v>
                </c:pt>
                <c:pt idx="3">
                  <c:v>7739102.5899999999</c:v>
                </c:pt>
                <c:pt idx="4">
                  <c:v>340897.41000000015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D-422E-B690-ADB3F3CAB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18126912"/>
        <c:axId val="-1118131808"/>
      </c:barChart>
      <c:catAx>
        <c:axId val="-11181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31808"/>
        <c:crosses val="autoZero"/>
        <c:auto val="1"/>
        <c:lblAlgn val="ctr"/>
        <c:lblOffset val="100"/>
        <c:noMultiLvlLbl val="0"/>
      </c:catAx>
      <c:valAx>
        <c:axId val="-111813180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-1118126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18128000"/>
        <c:axId val="-1118126368"/>
      </c:barChart>
      <c:catAx>
        <c:axId val="-111812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6368"/>
        <c:crosses val="autoZero"/>
        <c:auto val="1"/>
        <c:lblAlgn val="ctr"/>
        <c:lblOffset val="100"/>
        <c:noMultiLvlLbl val="0"/>
      </c:catAx>
      <c:valAx>
        <c:axId val="-111812636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-111812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Planilha1!$A$62:$A$72</cx:f>
        <cx:lvl ptCount="11">
          <cx:pt idx="0">M.O. Terceirizada Prevista</cx:pt>
          <cx:pt idx="1">M.O Terceirizada Executada </cx:pt>
          <cx:pt idx="2">Saldo </cx:pt>
          <cx:pt idx="4">Contratos de Pessoa Jurídica - Manutenção campi Previsto</cx:pt>
          <cx:pt idx="5">Contratos de Pessoa Jurídica - Manutenção campi Executado</cx:pt>
          <cx:pt idx="6">Saldo</cx:pt>
        </cx:lvl>
      </cx:strDim>
      <cx:numDim type="val">
        <cx:f>Planilha1!$B$62:$B$72</cx:f>
        <cx:lvl ptCount="11" formatCode="Geral">
          <cx:pt idx="0">17.309999999999999</cx:pt>
          <cx:pt idx="1">17</cx:pt>
          <cx:pt idx="2">-0.30999999999999872</cx:pt>
          <cx:pt idx="4">10</cx:pt>
          <cx:pt idx="5">1</cx:pt>
          <cx:pt idx="6">-9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t-BR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waterfall" uniqueId="{75D7F911-51CE-47E3-A111-3388BD7A9256}">
          <cx:dataLabels pos="outEnd"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Planilha8!$A$11:$A$13</cx:f>
        <cx:lvl ptCount="3">
          <cx:pt idx="0">RU Empenhado </cx:pt>
          <cx:pt idx="1">Saldo</cx:pt>
          <cx:pt idx="2">RU previsto</cx:pt>
        </cx:lvl>
      </cx:strDim>
      <cx:numDim type="val">
        <cx:f>Planilha8!$B$11:$B$13</cx:f>
        <cx:lvl ptCount="3" formatCode="Geral">
          <cx:pt idx="0">8.0899999999999999</cx:pt>
          <cx:pt idx="1">2.0899999999999999</cx:pt>
          <cx:pt idx="2">6</cx:pt>
        </cx:lvl>
      </cx:numDim>
    </cx:data>
  </cx:chartData>
  <cx:chart>
    <cx:plotArea>
      <cx:plotAreaRegion>
        <cx:series layoutId="funnel" uniqueId="{7E2A49A7-89C5-4523-8715-9FF48E4A1D2D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9T09:25:32.709" idx="1">
    <p:pos x="5577" y="3049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0.89227</cdr:x>
      <cdr:y>0.21817</cdr:y>
    </cdr:from>
    <cdr:to>
      <cdr:x>1</cdr:x>
      <cdr:y>0.44654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2B385ADF-4D10-E597-98DC-1B143F2D2900}"/>
            </a:ext>
          </a:extLst>
        </cdr:cNvPr>
        <cdr:cNvSpPr txBox="1"/>
      </cdr:nvSpPr>
      <cdr:spPr>
        <a:xfrm xmlns:a="http://schemas.openxmlformats.org/drawingml/2006/main">
          <a:off x="7971417" y="8735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87,5%</a:t>
          </a:r>
        </a:p>
      </cdr:txBody>
    </cdr:sp>
  </cdr:relSizeAnchor>
  <cdr:relSizeAnchor xmlns:cdr="http://schemas.openxmlformats.org/drawingml/2006/chartDrawing">
    <cdr:from>
      <cdr:x>0.62611</cdr:x>
      <cdr:y>0.45729</cdr:y>
    </cdr:from>
    <cdr:to>
      <cdr:x>0.73384</cdr:x>
      <cdr:y>0.68566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64483DE2-D860-A0A6-ECD5-B1BE6F94D518}"/>
            </a:ext>
          </a:extLst>
        </cdr:cNvPr>
        <cdr:cNvSpPr txBox="1"/>
      </cdr:nvSpPr>
      <cdr:spPr>
        <a:xfrm xmlns:a="http://schemas.openxmlformats.org/drawingml/2006/main">
          <a:off x="5314278" y="18310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00B050"/>
              </a:solidFill>
            </a:rPr>
            <a:t>32,20</a:t>
          </a:r>
          <a:r>
            <a:rPr lang="pt-BR" sz="1400" dirty="0">
              <a:solidFill>
                <a:srgbClr val="00B050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50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89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03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80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36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229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236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84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581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197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72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809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469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699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489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641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879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74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750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422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9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294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21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175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315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36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7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495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21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29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2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46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36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2DEE-9585-7640-903D-CE8E96A7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78DB-5ED1-E24B-8B16-255A3792B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E7FD4-7D47-734A-8548-74DEF8657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9761-1934-6545-B3A7-CDD5F301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46F65-3EF0-F946-B943-5BF4AD2D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70FCF-A3AD-984F-B13B-F5168F56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52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18FC-CE26-EF4D-ABF8-B07BFC66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CB0CE-EE0A-5143-AAF1-85785FF9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71624-E9C1-3849-BEA2-C5EEF211D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CF65C-371D-404F-B9C0-81F7D574C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506D4-E763-834E-8809-EBD5340AB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BC7D3-D821-514C-BCAB-64B924BC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ECA8E-3042-8544-B129-B71F79D2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0E7D7-8171-1443-8D71-3CDC4CFC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10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1DB7-1A4B-4C4B-903B-444AACA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7E5E9-A6A8-7A4B-90B4-F9B05999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FEF42-7BDB-6544-B345-5CFCC926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277BD-72B3-1E4B-BEAB-8E246E42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85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C4D8B-7952-2B43-ACAF-4FD6AAB0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B025A-5E7A-1D40-B4CF-8654D0F4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9B790-A3E8-0A4A-A432-CE33BE64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60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4BFD-5CA3-4E42-A7ED-712B03E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B739-9DC2-CE49-975E-BA5D1CBD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C8F39-66A4-474F-8EB4-6C154CA7A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6484-6B12-3147-8D93-B8580C19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A457-9B1F-0143-AAA5-A3D5EB23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9BDBE-A5E1-5140-8835-1A338DB2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24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2599-02C2-9241-86DA-41E74CCC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22080-93AE-D444-A493-8E1D76747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3D406-D6B7-8A49-8303-4FC902533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2A2BA-5513-2447-87AF-4355C1DF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4187E-5962-2A43-A663-0823E4E2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0973F-BA4F-0A4A-93A3-59F875FC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28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192F-635B-3749-9ECC-B0DF6216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B8422-B521-9D42-9A54-ADBF67D74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68F2-85F4-7E49-AE21-E58A8B92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3D6F-0731-5D49-8469-DC509364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0A613-DE05-1D4E-8AAE-27E06711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39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86322-0EA0-4848-A6C2-66E39C6DF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047D4-2567-C74F-A3F9-E5BC8D402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364C-36D7-4547-A996-2DEE9D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2A32-FE20-C146-9A39-73B8A8FE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E999-A78C-E540-9079-CBF42924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65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9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74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EE13-6D3C-C147-A7A4-73B435E4E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64720-7427-964B-A187-A805D012F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73D59-FC18-C347-A2D3-7462C345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5C58-573A-E548-BAC8-00248CD2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41BC-5200-7145-9B5F-22DD0DB5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8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6397-A7AC-5E41-BC44-2C7D8E3B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A408-171F-3B4C-AE44-64605241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E7B33-7110-C14A-9844-F0FE29F9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EBF3-392E-FB45-81F7-D9CAD464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AB0AB-AC65-2748-B25D-6F3D5E1D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32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5D14-CC67-AA4D-86B1-C987D4DA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273C-6A36-7F47-B5E6-45782AFA2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9400-5873-2948-9D08-C4481C79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C130C-8627-CF46-9288-A41CDD04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12FE6-5B30-5E49-BC6A-A1A5ADF4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79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AB20D-A2AD-9B42-82EC-6B0F7E4F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7C56-1F78-E74E-84C3-D0EAF1027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5CBCA-E66D-2943-BB3D-2DE8D8479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FEA9-B244-DB4F-9612-8EFBDC6E692A}" type="datetimeFigureOut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10/05/23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08C9-FA44-F141-BF9C-61614A756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8171-AC0E-DD4B-8836-C8288810B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6162-FF1D-1B41-ABA3-B45CD30984E7}" type="slidenum">
              <a:rPr lang="x-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14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9.png"/><Relationship Id="rId4" Type="http://schemas.microsoft.com/office/2014/relationships/chartEx" Target="../charts/chartEx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4/relationships/chartEx" Target="../charts/chart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2"/>
          <p:cNvSpPr txBox="1">
            <a:spLocks noGrp="1"/>
          </p:cNvSpPr>
          <p:nvPr>
            <p:ph type="ctrTitle"/>
          </p:nvPr>
        </p:nvSpPr>
        <p:spPr>
          <a:xfrm>
            <a:off x="1439436" y="792948"/>
            <a:ext cx="6265128" cy="1665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Balanço Orçamentário 2022</a:t>
            </a:r>
            <a:endParaRPr sz="3000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4" y="70944"/>
            <a:ext cx="2113636" cy="87427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D69265E-B81F-483E-B279-74026901B5B9}"/>
              </a:ext>
            </a:extLst>
          </p:cNvPr>
          <p:cNvSpPr txBox="1"/>
          <p:nvPr/>
        </p:nvSpPr>
        <p:spPr>
          <a:xfrm>
            <a:off x="1132603" y="3072076"/>
            <a:ext cx="7253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000" b="1" dirty="0">
                <a:solidFill>
                  <a:srgbClr val="00B050"/>
                </a:solidFill>
              </a:rPr>
              <a:t> Levantamento, (Re)</a:t>
            </a:r>
          </a:p>
          <a:p>
            <a:pPr algn="ctr"/>
            <a:r>
              <a:rPr lang="en" sz="3000" b="1" dirty="0">
                <a:solidFill>
                  <a:srgbClr val="00B050"/>
                </a:solidFill>
              </a:rPr>
              <a:t>Planejamento, Controle  </a:t>
            </a:r>
          </a:p>
          <a:p>
            <a:pPr algn="ctr"/>
            <a:r>
              <a:rPr lang="en" sz="3000" b="1" dirty="0">
                <a:solidFill>
                  <a:srgbClr val="00B050"/>
                </a:solidFill>
              </a:rPr>
              <a:t>e Execução Orçamentária - 2023</a:t>
            </a:r>
            <a:endParaRPr lang="pt-BR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648047" y="121699"/>
            <a:ext cx="617751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Efetividades e/ou Entraves – Planejamento e Execução</a:t>
            </a:r>
            <a:endParaRPr sz="1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25651227"/>
              </p:ext>
            </p:extLst>
          </p:nvPr>
        </p:nvGraphicFramePr>
        <p:xfrm>
          <a:off x="581891" y="1140793"/>
          <a:ext cx="8003969" cy="365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40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648047" y="121699"/>
            <a:ext cx="6220046" cy="460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Efetividades e/ou Entraves – Planejamento e Execução</a:t>
            </a:r>
            <a:endParaRPr sz="1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40070580"/>
              </p:ext>
            </p:extLst>
          </p:nvPr>
        </p:nvGraphicFramePr>
        <p:xfrm>
          <a:off x="237507" y="1140793"/>
          <a:ext cx="4904508" cy="365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33;p19"/>
          <p:cNvSpPr txBox="1">
            <a:spLocks/>
          </p:cNvSpPr>
          <p:nvPr/>
        </p:nvSpPr>
        <p:spPr>
          <a:xfrm>
            <a:off x="1648047" y="472999"/>
            <a:ext cx="6130292" cy="46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pt-BR" sz="1800" dirty="0"/>
              <a:t>Assistência Estudantil e Funcionamento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52485954"/>
              </p:ext>
            </p:extLst>
          </p:nvPr>
        </p:nvGraphicFramePr>
        <p:xfrm>
          <a:off x="4821382" y="1284491"/>
          <a:ext cx="3990109" cy="349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141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648047" y="121699"/>
            <a:ext cx="6220046" cy="460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Efetividades e/ou Entraves – Planejamento e Execução</a:t>
            </a:r>
            <a:endParaRPr sz="1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2DAB131B-9D8D-9610-605C-82780FD058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4232177"/>
                  </p:ext>
                </p:extLst>
              </p:nvPr>
            </p:nvGraphicFramePr>
            <p:xfrm>
              <a:off x="1247887" y="1200149"/>
              <a:ext cx="6970955" cy="32320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xmlns="" id="{2DAB131B-9D8D-9610-605C-82780FD058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887" y="1200149"/>
                <a:ext cx="6970955" cy="32320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0C8E3A1-3086-2D49-74ED-488314EDF69A}"/>
              </a:ext>
            </a:extLst>
          </p:cNvPr>
          <p:cNvSpPr txBox="1"/>
          <p:nvPr/>
        </p:nvSpPr>
        <p:spPr>
          <a:xfrm>
            <a:off x="3313356" y="737131"/>
            <a:ext cx="321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RESTAURANTES UNIVERSITÁRIOS</a:t>
            </a:r>
          </a:p>
        </p:txBody>
      </p:sp>
    </p:spTree>
    <p:extLst>
      <p:ext uri="{BB962C8B-B14F-4D97-AF65-F5344CB8AC3E}">
        <p14:creationId xmlns:p14="http://schemas.microsoft.com/office/powerpoint/2010/main" val="263030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648047" y="121699"/>
            <a:ext cx="6220046" cy="460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Efetividades e/ou Entraves – Planejamento e Execução</a:t>
            </a:r>
            <a:endParaRPr sz="1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2DAB131B-9D8D-9610-605C-82780FD058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2139202"/>
                  </p:ext>
                </p:extLst>
              </p:nvPr>
            </p:nvGraphicFramePr>
            <p:xfrm>
              <a:off x="1247887" y="1200149"/>
              <a:ext cx="6970955" cy="32320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xmlns="" id="{2DAB131B-9D8D-9610-605C-82780FD058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887" y="1200149"/>
                <a:ext cx="6970955" cy="32320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0C8E3A1-3086-2D49-74ED-488314EDF69A}"/>
              </a:ext>
            </a:extLst>
          </p:cNvPr>
          <p:cNvSpPr txBox="1"/>
          <p:nvPr/>
        </p:nvSpPr>
        <p:spPr>
          <a:xfrm>
            <a:off x="3313356" y="737131"/>
            <a:ext cx="321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RESTAURANTES UNIVERSITÁRIOS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232835-4A42-FA81-317D-AB0A45B6A1DF}"/>
              </a:ext>
            </a:extLst>
          </p:cNvPr>
          <p:cNvSpPr txBox="1"/>
          <p:nvPr/>
        </p:nvSpPr>
        <p:spPr>
          <a:xfrm>
            <a:off x="7788535" y="1624405"/>
            <a:ext cx="126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86,65% subsídios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EE829C8-D2CA-D97E-D704-C8F970E31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510116"/>
              </p:ext>
            </p:extLst>
          </p:nvPr>
        </p:nvGraphicFramePr>
        <p:xfrm>
          <a:off x="1549101" y="1200150"/>
          <a:ext cx="5992010" cy="354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433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220534" y="200686"/>
            <a:ext cx="690274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Arrecadação e Utilização de Recursos Próprios – em milhões</a:t>
            </a:r>
            <a:endParaRPr sz="18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id="{E304C968-9DE9-434C-A6B0-575B5273A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890785"/>
              </p:ext>
            </p:extLst>
          </p:nvPr>
        </p:nvGraphicFramePr>
        <p:xfrm>
          <a:off x="745868" y="1078683"/>
          <a:ext cx="7658516" cy="367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304C968-9DE9-434C-A6B0-575B5273A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323559"/>
              </p:ext>
            </p:extLst>
          </p:nvPr>
        </p:nvGraphicFramePr>
        <p:xfrm>
          <a:off x="1041990" y="1000461"/>
          <a:ext cx="7081283" cy="394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2943901" y="176530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>
                    <a:lumMod val="25000"/>
                  </a:schemeClr>
                </a:solidFill>
              </a:rPr>
              <a:t>2.</a:t>
            </a:r>
            <a:br>
              <a:rPr lang="en" sz="60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en" sz="6000" dirty="0"/>
              <a:t>Capital</a:t>
            </a:r>
            <a:endParaRPr sz="6000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4" y="70944"/>
            <a:ext cx="2113636" cy="8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B66885B-5673-1ADD-9521-B2BD1D618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865632"/>
              </p:ext>
            </p:extLst>
          </p:nvPr>
        </p:nvGraphicFramePr>
        <p:xfrm>
          <a:off x="290455" y="472999"/>
          <a:ext cx="8573845" cy="448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986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798272" y="1754794"/>
            <a:ext cx="667306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>
                    <a:lumMod val="25000"/>
                  </a:schemeClr>
                </a:solidFill>
              </a:rPr>
              <a:t>3. </a:t>
            </a:r>
            <a:br>
              <a:rPr lang="en" sz="60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en" dirty="0"/>
              <a:t>Emenda de Bancada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4" y="70944"/>
            <a:ext cx="2113636" cy="8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 dirty="0"/>
              <a:t>R$ 10.000.000,00</a:t>
            </a:r>
            <a:endParaRPr sz="7000" b="1" dirty="0"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/>
              <a:t>Valor total da emenda de bancada destinada a UFSCar em 2022</a:t>
            </a:r>
            <a:endParaRPr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95631" y="228600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Emenda de Bancada Paulista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01163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734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B76CF-62B5-7123-CC69-6D89B22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50" y="217650"/>
            <a:ext cx="7571700" cy="702600"/>
          </a:xfrm>
        </p:spPr>
        <p:txBody>
          <a:bodyPr/>
          <a:lstStyle/>
          <a:p>
            <a:r>
              <a:rPr lang="pt-BR" sz="3000" dirty="0">
                <a:latin typeface="+mj-lt"/>
              </a:rPr>
              <a:t>Cenário 2022-2023: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F4EDF3-9E53-E65F-817C-41F505834BE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7276" y="920251"/>
            <a:ext cx="8565808" cy="4005600"/>
          </a:xfrm>
        </p:spPr>
        <p:txBody>
          <a:bodyPr/>
          <a:lstStyle/>
          <a:p>
            <a:pPr algn="just"/>
            <a:r>
              <a:rPr lang="pt-BR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nominalmente decrescentes na LOA e sem correções inflacionárias, principalmente para custeio/funcionamento;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de “capacidade” de execução orçamentária em custeio e investimentos, respectivamente, 54% e 98%, em relação a 2013;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Levantamento orçamentário indicava 14 milhões de déficit;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“Responsabilidade” de um  (Re) planejamento orçamentário, com ajustes periódicos, dadas as incertezas e cortes no período;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Dívida menor que os cortes; e.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de um “modelo” de </a:t>
            </a:r>
            <a:r>
              <a:rPr lang="e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Levantamento, (Re)Planejamento, Controle e Execução Orçamentária - 2023</a:t>
            </a:r>
            <a:endParaRPr lang="pt-B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212B61-DB88-71FF-9B79-BBAA14880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51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041991" y="605071"/>
            <a:ext cx="1324691" cy="10489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>
                    <a:lumMod val="25000"/>
                  </a:schemeClr>
                </a:solidFill>
              </a:rPr>
              <a:t>3.1</a:t>
            </a:r>
            <a:endParaRPr sz="3000" dirty="0">
              <a:solidFill>
                <a:schemeClr val="accent6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Obras</a:t>
            </a:r>
            <a:endParaRPr sz="3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864462"/>
              </p:ext>
            </p:extLst>
          </p:nvPr>
        </p:nvGraphicFramePr>
        <p:xfrm>
          <a:off x="1398494" y="1717862"/>
          <a:ext cx="6788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023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041991" y="472999"/>
            <a:ext cx="1324691" cy="10489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>
                    <a:lumMod val="25000"/>
                  </a:schemeClr>
                </a:solidFill>
              </a:rPr>
              <a:t>3.1</a:t>
            </a:r>
            <a:endParaRPr sz="3000" dirty="0">
              <a:solidFill>
                <a:schemeClr val="accent6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Obras</a:t>
            </a:r>
            <a:endParaRPr sz="3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43" y="277287"/>
            <a:ext cx="946298" cy="391423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667912"/>
              </p:ext>
            </p:extLst>
          </p:nvPr>
        </p:nvGraphicFramePr>
        <p:xfrm>
          <a:off x="656216" y="1405217"/>
          <a:ext cx="7896113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733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041991" y="524388"/>
            <a:ext cx="4935227" cy="10489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>
                    <a:lumMod val="25000"/>
                  </a:schemeClr>
                </a:solidFill>
              </a:rPr>
              <a:t>3.2</a:t>
            </a:r>
            <a:endParaRPr sz="3000" dirty="0">
              <a:solidFill>
                <a:schemeClr val="accent6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Equipamentos - CSLog</a:t>
            </a:r>
            <a:endParaRPr sz="2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13140"/>
              </p:ext>
            </p:extLst>
          </p:nvPr>
        </p:nvGraphicFramePr>
        <p:xfrm>
          <a:off x="1842247" y="1738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536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547712" y="376518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Emenda de Bancada Paulista</a:t>
            </a:r>
            <a:br>
              <a:rPr lang="en" dirty="0"/>
            </a:br>
            <a:r>
              <a:rPr lang="en" sz="1600" dirty="0"/>
              <a:t>Valores Finais</a:t>
            </a:r>
            <a:endParaRPr sz="16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596158"/>
              </p:ext>
            </p:extLst>
          </p:nvPr>
        </p:nvGraphicFramePr>
        <p:xfrm>
          <a:off x="1704975" y="859631"/>
          <a:ext cx="57340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3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95631" y="228600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Demais RDCs 2022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0041"/>
              </p:ext>
            </p:extLst>
          </p:nvPr>
        </p:nvGraphicFramePr>
        <p:xfrm>
          <a:off x="839096" y="931200"/>
          <a:ext cx="7702476" cy="342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543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2124588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>
                    <a:lumMod val="25000"/>
                  </a:schemeClr>
                </a:solidFill>
              </a:rPr>
              <a:t>      4.</a:t>
            </a:r>
            <a:endParaRPr sz="6000" dirty="0">
              <a:solidFill>
                <a:schemeClr val="accent6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Suprimentos e Logística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374582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4" y="70944"/>
            <a:ext cx="2113636" cy="8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95631" y="228600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Histórico de Atas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497773"/>
              </p:ext>
            </p:extLst>
          </p:nvPr>
        </p:nvGraphicFramePr>
        <p:xfrm>
          <a:off x="443752" y="931200"/>
          <a:ext cx="8229319" cy="361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841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95631" y="228600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Atas CSLog 2022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235556"/>
              </p:ext>
            </p:extLst>
          </p:nvPr>
        </p:nvGraphicFramePr>
        <p:xfrm>
          <a:off x="1516829" y="1082386"/>
          <a:ext cx="6379284" cy="32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787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95631" y="228600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Atas CSLog 2022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516246"/>
              </p:ext>
            </p:extLst>
          </p:nvPr>
        </p:nvGraphicFramePr>
        <p:xfrm>
          <a:off x="1041991" y="860712"/>
          <a:ext cx="7359731" cy="364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758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47140" y="277287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Materiais de Consumo Atendidos em 2022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233567"/>
              </p:ext>
            </p:extLst>
          </p:nvPr>
        </p:nvGraphicFramePr>
        <p:xfrm>
          <a:off x="1579417" y="931200"/>
          <a:ext cx="6241473" cy="351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36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1A22C1-05B3-9847-B72F-1F067EDE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156535" cy="43941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Orçamento – déficit real em custeio ainda permanece (</a:t>
            </a:r>
            <a:r>
              <a:rPr lang="pt-BR" dirty="0">
                <a:solidFill>
                  <a:srgbClr val="C00000"/>
                </a:solidFill>
              </a:rPr>
              <a:t>-5 milhões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DBCCE9-CDC2-165C-5BBF-FC478CFFF878}"/>
              </a:ext>
            </a:extLst>
          </p:cNvPr>
          <p:cNvGraphicFramePr>
            <a:graphicFrameLocks noGrp="1"/>
          </p:cNvGraphicFramePr>
          <p:nvPr/>
        </p:nvGraphicFramePr>
        <p:xfrm>
          <a:off x="324169" y="1909211"/>
          <a:ext cx="8495667" cy="260865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61900">
                  <a:extLst>
                    <a:ext uri="{9D8B030D-6E8A-4147-A177-3AD203B41FA5}">
                      <a16:colId xmlns:a16="http://schemas.microsoft.com/office/drawing/2014/main" val="3287386099"/>
                    </a:ext>
                  </a:extLst>
                </a:gridCol>
                <a:gridCol w="527535">
                  <a:extLst>
                    <a:ext uri="{9D8B030D-6E8A-4147-A177-3AD203B41FA5}">
                      <a16:colId xmlns:a16="http://schemas.microsoft.com/office/drawing/2014/main" val="1794210153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4092394264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1515185590"/>
                    </a:ext>
                  </a:extLst>
                </a:gridCol>
                <a:gridCol w="1001806">
                  <a:extLst>
                    <a:ext uri="{9D8B030D-6E8A-4147-A177-3AD203B41FA5}">
                      <a16:colId xmlns:a16="http://schemas.microsoft.com/office/drawing/2014/main" val="984010879"/>
                    </a:ext>
                  </a:extLst>
                </a:gridCol>
                <a:gridCol w="921103">
                  <a:extLst>
                    <a:ext uri="{9D8B030D-6E8A-4147-A177-3AD203B41FA5}">
                      <a16:colId xmlns:a16="http://schemas.microsoft.com/office/drawing/2014/main" val="1289183765"/>
                    </a:ext>
                  </a:extLst>
                </a:gridCol>
                <a:gridCol w="1116200">
                  <a:extLst>
                    <a:ext uri="{9D8B030D-6E8A-4147-A177-3AD203B41FA5}">
                      <a16:colId xmlns:a16="http://schemas.microsoft.com/office/drawing/2014/main" val="4154315660"/>
                    </a:ext>
                  </a:extLst>
                </a:gridCol>
                <a:gridCol w="1089485">
                  <a:extLst>
                    <a:ext uri="{9D8B030D-6E8A-4147-A177-3AD203B41FA5}">
                      <a16:colId xmlns:a16="http://schemas.microsoft.com/office/drawing/2014/main" val="1986103601"/>
                    </a:ext>
                  </a:extLst>
                </a:gridCol>
                <a:gridCol w="731496">
                  <a:extLst>
                    <a:ext uri="{9D8B030D-6E8A-4147-A177-3AD203B41FA5}">
                      <a16:colId xmlns:a16="http://schemas.microsoft.com/office/drawing/2014/main" val="2789832963"/>
                    </a:ext>
                  </a:extLst>
                </a:gridCol>
                <a:gridCol w="786240">
                  <a:extLst>
                    <a:ext uri="{9D8B030D-6E8A-4147-A177-3AD203B41FA5}">
                      <a16:colId xmlns:a16="http://schemas.microsoft.com/office/drawing/2014/main" val="4201940856"/>
                    </a:ext>
                  </a:extLst>
                </a:gridCol>
              </a:tblGrid>
              <a:tr h="343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IPCA (%)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IPCA </a:t>
                      </a:r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acumulado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2013-2023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Índice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correção-2013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depreciado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- 2013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Capital </a:t>
                      </a:r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depreciado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-2013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Índice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Índice</a:t>
                      </a:r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Capital (%)</a:t>
                      </a:r>
                      <a:endParaRPr lang="en-US" sz="9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918106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5,91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R$ 58.982.866,00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R$ 61.705.633,00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R$ 58.982.866,00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R$ 61.705.633,00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n-B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n-B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79939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6,41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5,91</a:t>
                      </a:r>
                      <a:endParaRPr lang="en-B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0,94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R$ 59.749.415,00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R$ 61.447.020,00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R$ 56.218.224,57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R$ 57.815.501,12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95,31%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93,70%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73482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10,67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12,32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0,88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R$ 64.496.677,00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R$ 52.436.184,00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R$ 56.550.686,39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R$ 45.976.046,13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95,88%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74,51%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60708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6,29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22,99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0,77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R$ 67.828.051,00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R$ 27.818.868,00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R$ 52.234.382,08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R$ 21.423.310,25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88,56%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34,72%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98739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2,95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29,28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0,71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R$ 70.490.033,00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R$ 9.507.005,00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R$ 49.850.551,34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R$ 6.723.353,94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84,52%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10,90%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94511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3,75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32,23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0,68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R$ 59.448.962,00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R$ 6.053.665,00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R$ 40.288.561,55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R$ 4.102.568,77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68,31%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6,65%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9752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4,31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35,98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R$ 63.928.208,00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R$ 2.184.735,00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R$ 40.926.838,76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R$ 1.398.667,35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69,39%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2,27%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715499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4,52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40,29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0,60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R$ 58.978.058,00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R$ 2.184.735,00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R$ 35.215.798,43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R$ 1.304.505,27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59,71%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2,11%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541985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10,06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44,81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R$ 48.840.181,00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R$ 1.125.067,00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R$ 26.954.895,89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R$ 620.924,48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45,70%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1,01%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146608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5,79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54,87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R$ 60.408.483,00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R$ 2.551.349,00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R$ 27.262.348,38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R$ 1.151.423,80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46,22%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1,87%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35322"/>
                  </a:ext>
                </a:extLst>
              </a:tr>
              <a:tr h="205958"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n-BR" sz="9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60,66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R$ 67.792.979,00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R$ 2.763.604,00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R$ 26.669.757,94</a:t>
                      </a:r>
                      <a:endParaRPr lang="en-US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R$ 1.087.201,81</a:t>
                      </a:r>
                      <a:endParaRPr lang="en-US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45,22%</a:t>
                      </a:r>
                      <a:endParaRPr lang="en-BR" sz="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1,76%</a:t>
                      </a:r>
                      <a:endParaRPr lang="en-BR" sz="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1" marR="4871" marT="34399" marB="34399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315725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CCF499D-C2EE-1167-16B9-D3663155E5FB}"/>
              </a:ext>
            </a:extLst>
          </p:cNvPr>
          <p:cNvSpPr txBox="1"/>
          <p:nvPr/>
        </p:nvSpPr>
        <p:spPr>
          <a:xfrm>
            <a:off x="95459" y="625633"/>
            <a:ext cx="8953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1"/>
                </a:solidFill>
              </a:rPr>
              <a:t>Orçamento discricionário da UFSCar – 2013-2023</a:t>
            </a:r>
          </a:p>
        </p:txBody>
      </p:sp>
    </p:spTree>
    <p:extLst>
      <p:ext uri="{BB962C8B-B14F-4D97-AF65-F5344CB8AC3E}">
        <p14:creationId xmlns:p14="http://schemas.microsoft.com/office/powerpoint/2010/main" val="411454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47140" y="277287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Materiais de Consumo Atendidos por Centros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39804"/>
              </p:ext>
            </p:extLst>
          </p:nvPr>
        </p:nvGraphicFramePr>
        <p:xfrm>
          <a:off x="1041991" y="1200150"/>
          <a:ext cx="7381247" cy="331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4648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47140" y="277287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Materiais Permanentes Atendidos em 2022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09051"/>
              </p:ext>
            </p:extLst>
          </p:nvPr>
        </p:nvGraphicFramePr>
        <p:xfrm>
          <a:off x="914400" y="979887"/>
          <a:ext cx="7616414" cy="342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012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47140" y="277287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Materiais Permanentes Atendidos por Centros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986021"/>
              </p:ext>
            </p:extLst>
          </p:nvPr>
        </p:nvGraphicFramePr>
        <p:xfrm>
          <a:off x="1041991" y="1063514"/>
          <a:ext cx="6826469" cy="378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9474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95631" y="228600"/>
            <a:ext cx="408168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Materiais Disponíveis aos 4 Campi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255547"/>
              </p:ext>
            </p:extLst>
          </p:nvPr>
        </p:nvGraphicFramePr>
        <p:xfrm>
          <a:off x="2050473" y="1082386"/>
          <a:ext cx="5188527" cy="32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382109" y="1042495"/>
          <a:ext cx="6637283" cy="355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2931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11453" y="1473798"/>
            <a:ext cx="7983907" cy="1447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>
                    <a:lumMod val="25000"/>
                  </a:schemeClr>
                </a:solidFill>
              </a:rPr>
              <a:t>      </a:t>
            </a:r>
            <a:endParaRPr sz="6000" dirty="0">
              <a:solidFill>
                <a:schemeClr val="accent6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000" dirty="0"/>
              <a:t>5. Modelo de Planejamento, Controle  e Execução  Orçamentária</a:t>
            </a:r>
            <a:endParaRPr sz="3000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4" y="70944"/>
            <a:ext cx="2113636" cy="8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4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0EA8C-3B07-1F3A-CCB0-3F5F669D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0"/>
            <a:ext cx="7870769" cy="702600"/>
          </a:xfrm>
        </p:spPr>
        <p:txBody>
          <a:bodyPr/>
          <a:lstStyle/>
          <a:p>
            <a:r>
              <a:rPr lang="pt-BR" dirty="0"/>
              <a:t>     Objetivos                                                     Aspectos metodológicos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68ABAF-189A-F539-724F-8A9413396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47426" y="720761"/>
            <a:ext cx="4708863" cy="4313817"/>
          </a:xfrm>
        </p:spPr>
        <p:txBody>
          <a:bodyPr/>
          <a:lstStyle/>
          <a:p>
            <a:pPr algn="just"/>
            <a:r>
              <a:rPr lang="pt-BR" sz="1800" dirty="0"/>
              <a:t>Construir um modelo de planejamento, controle e de aprimoramento da execução orçamentária da universidade, buscando maior efetividade dos gastos, percepção e controle das transformações das “fotos”  e replanejamento orçamentário;</a:t>
            </a:r>
          </a:p>
          <a:p>
            <a:pPr marL="101600" indent="0" algn="just">
              <a:buNone/>
            </a:pPr>
            <a:r>
              <a:rPr lang="pt-BR" sz="1800" dirty="0"/>
              <a:t> </a:t>
            </a:r>
          </a:p>
          <a:p>
            <a:pPr algn="just"/>
            <a:r>
              <a:rPr lang="pt-BR" sz="1800" dirty="0">
                <a:solidFill>
                  <a:schemeClr val="accent2"/>
                </a:solidFill>
              </a:rPr>
              <a:t>  Insuficiência e instabilidades orçamentária, especificidades e sazonalidade das categorias de gastos,  “incertezas” de cotas, cortes e contingenciamentos, mudanças contratuais, eventos não esperados, dentre outras. 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668CFC-B790-7FD8-D00B-B6FFB8F339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612035"/>
            <a:ext cx="4381083" cy="4313816"/>
          </a:xfrm>
        </p:spPr>
        <p:txBody>
          <a:bodyPr/>
          <a:lstStyle/>
          <a:p>
            <a:pPr algn="just"/>
            <a:r>
              <a:rPr lang="pt-BR" sz="1800" dirty="0"/>
              <a:t>Construção horizontal, pelas redes de gestores e clientes;</a:t>
            </a:r>
          </a:p>
          <a:p>
            <a:pPr algn="just"/>
            <a:r>
              <a:rPr lang="pt-BR" sz="1800" dirty="0">
                <a:solidFill>
                  <a:schemeClr val="accent2"/>
                </a:solidFill>
              </a:rPr>
              <a:t>Análise quantitativa “celular”, a partir de variáveis e categoriais de despesas;</a:t>
            </a:r>
          </a:p>
          <a:p>
            <a:pPr algn="just"/>
            <a:r>
              <a:rPr lang="pt-BR" sz="1800" dirty="0"/>
              <a:t>Visão qualitativa dos cenários pelas percepções e experiências dos gestores;</a:t>
            </a:r>
          </a:p>
          <a:p>
            <a:pPr algn="just"/>
            <a:r>
              <a:rPr lang="pt-BR" sz="1800" dirty="0">
                <a:solidFill>
                  <a:schemeClr val="accent2"/>
                </a:solidFill>
              </a:rPr>
              <a:t>Controle “mesos” periódicos, dentro do exercício orçamentário;</a:t>
            </a:r>
          </a:p>
          <a:p>
            <a:pPr algn="just"/>
            <a:r>
              <a:rPr lang="pt-BR" sz="1800" dirty="0"/>
              <a:t>(Re) Construção de referências mensais padrões de gastos, por variáveis e categorias de análises; e</a:t>
            </a:r>
          </a:p>
          <a:p>
            <a:pPr algn="just"/>
            <a:r>
              <a:rPr lang="pt-BR" sz="1800" dirty="0">
                <a:solidFill>
                  <a:schemeClr val="accent2"/>
                </a:solidFill>
              </a:rPr>
              <a:t>Replanejamentos para controle ajustes. 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D1EAA1-CBAB-7E16-2C01-C11DBE879D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87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141E6C5-9653-057C-160B-846DAEAF1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2223E69-C8BF-FFE2-A409-10B2A9E1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80336"/>
              </p:ext>
            </p:extLst>
          </p:nvPr>
        </p:nvGraphicFramePr>
        <p:xfrm>
          <a:off x="139849" y="139848"/>
          <a:ext cx="8907333" cy="5032767"/>
        </p:xfrm>
        <a:graphic>
          <a:graphicData uri="http://schemas.openxmlformats.org/drawingml/2006/table">
            <a:tbl>
              <a:tblPr>
                <a:tableStyleId>{83ECFCF9-EB90-4EA4-BA1D-B0166F391BF1}</a:tableStyleId>
              </a:tblPr>
              <a:tblGrid>
                <a:gridCol w="2661979">
                  <a:extLst>
                    <a:ext uri="{9D8B030D-6E8A-4147-A177-3AD203B41FA5}">
                      <a16:colId xmlns:a16="http://schemas.microsoft.com/office/drawing/2014/main" val="66056736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1439972064"/>
                    </a:ext>
                  </a:extLst>
                </a:gridCol>
                <a:gridCol w="906669">
                  <a:extLst>
                    <a:ext uri="{9D8B030D-6E8A-4147-A177-3AD203B41FA5}">
                      <a16:colId xmlns:a16="http://schemas.microsoft.com/office/drawing/2014/main" val="478674693"/>
                    </a:ext>
                  </a:extLst>
                </a:gridCol>
                <a:gridCol w="945781">
                  <a:extLst>
                    <a:ext uri="{9D8B030D-6E8A-4147-A177-3AD203B41FA5}">
                      <a16:colId xmlns:a16="http://schemas.microsoft.com/office/drawing/2014/main" val="2646873599"/>
                    </a:ext>
                  </a:extLst>
                </a:gridCol>
                <a:gridCol w="634669">
                  <a:extLst>
                    <a:ext uri="{9D8B030D-6E8A-4147-A177-3AD203B41FA5}">
                      <a16:colId xmlns:a16="http://schemas.microsoft.com/office/drawing/2014/main" val="2031236772"/>
                    </a:ext>
                  </a:extLst>
                </a:gridCol>
                <a:gridCol w="888893">
                  <a:extLst>
                    <a:ext uri="{9D8B030D-6E8A-4147-A177-3AD203B41FA5}">
                      <a16:colId xmlns:a16="http://schemas.microsoft.com/office/drawing/2014/main" val="2798847945"/>
                    </a:ext>
                  </a:extLst>
                </a:gridCol>
                <a:gridCol w="762670">
                  <a:extLst>
                    <a:ext uri="{9D8B030D-6E8A-4147-A177-3AD203B41FA5}">
                      <a16:colId xmlns:a16="http://schemas.microsoft.com/office/drawing/2014/main" val="1117581496"/>
                    </a:ext>
                  </a:extLst>
                </a:gridCol>
                <a:gridCol w="976002">
                  <a:extLst>
                    <a:ext uri="{9D8B030D-6E8A-4147-A177-3AD203B41FA5}">
                      <a16:colId xmlns:a16="http://schemas.microsoft.com/office/drawing/2014/main" val="850591363"/>
                    </a:ext>
                  </a:extLst>
                </a:gridCol>
              </a:tblGrid>
              <a:tr h="2740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Planejamentos e Executado 2023</a:t>
                      </a:r>
                    </a:p>
                  </a:txBody>
                  <a:tcPr marL="4573" marR="4573" marT="457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u="none" strike="noStrike">
                          <a:effectLst/>
                        </a:rPr>
                        <a:t> 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u="none" strike="noStrike">
                          <a:effectLst/>
                        </a:rPr>
                        <a:t> 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u="none" strike="noStrike">
                          <a:effectLst/>
                        </a:rPr>
                        <a:t> 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u="none" strike="noStrike">
                          <a:effectLst/>
                        </a:rPr>
                        <a:t> 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 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978470429"/>
                  </a:ext>
                </a:extLst>
              </a:tr>
              <a:tr h="269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PLANEJAMENTO 1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Re. Mensal padrão 1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1 TRIMESTE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%</a:t>
                      </a:r>
                      <a:r>
                        <a:rPr lang="pt-BR" sz="900" b="1" u="none" strike="noStrike" dirty="0" err="1">
                          <a:effectLst/>
                        </a:rPr>
                        <a:t>exe</a:t>
                      </a:r>
                      <a:r>
                        <a:rPr lang="pt-BR" sz="900" b="1" u="none" strike="noStrike" dirty="0">
                          <a:effectLst/>
                        </a:rPr>
                        <a:t>/</a:t>
                      </a:r>
                      <a:r>
                        <a:rPr lang="pt-BR" sz="900" b="1" u="none" strike="noStrike" dirty="0" err="1">
                          <a:effectLst/>
                        </a:rPr>
                        <a:t>plan</a:t>
                      </a:r>
                      <a:r>
                        <a:rPr lang="pt-BR" sz="900" b="1" u="none" strike="noStrike" dirty="0">
                          <a:effectLst/>
                        </a:rPr>
                        <a:t> 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Ref. mensal padrão2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Empenhar 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PLANEJAMENTO 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010657332"/>
                  </a:ext>
                </a:extLst>
              </a:tr>
              <a:tr h="269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Grandes Contratos de Infraestrutura e Manutenção dos 4 campi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R$ 25.447.758,00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R$ 2.120.646,50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R$ 4.875.550,00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22,19%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R$ 1.900.000,00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R$ 17.100.000,00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R$ 21.975.550,00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581083908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Energia elétrica e Água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R$ 14.032.027,00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R$ 1.169.335,58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R$ 3.290.670,00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26,77%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R$ 1.000.000,00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R$ 9.000.000,00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R$ 12.290.670,00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803880663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Bolsas </a:t>
                      </a:r>
                      <a:r>
                        <a:rPr lang="pt-BR" sz="900" u="none" strike="noStrike" dirty="0" err="1">
                          <a:effectLst/>
                        </a:rPr>
                        <a:t>Prograd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R$ 788.000,00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R$ 65.666,67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R$ 117.437,00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9,81%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R$ 108.200,00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R$ 1.080.200,00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R$ 1.197.637,00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686674909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Atividades Acadêmicas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R$ 533.000,00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R$ 44.416,67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R$ 137.709,00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18,06%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R$ 69.416,67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R$ 624.750,03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R$ 762.459,03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243739146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Centros acadêmicos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R$ 600.000,00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16,67%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R$ 55.000,00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R$ 600.000,00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59664648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Medicina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R$ 1.340.000,00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R$ 111.666,67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R$ 348.432,00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25,00%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R$ 116.144,00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R$ 1.045.296,00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R$ 1.393.728,00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400779154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Atividades de apoio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R$ 409.000,00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R$ 34.083,33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R$ 152.700,00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33,24%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R$ 34.083,33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R$ 306.749,97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R$ 459.449,97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01569769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R.U. dos 4 campi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R$ 12.000.000,00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R$ 1.000.000,00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R$ 2.712.573,00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23,16%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R$ 1.000.000,00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R$ 9.000.000,00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R$ 11.712.573,00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50919799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PROACE Funcionamento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R$ 550.400,00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R$ 45.866,67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R$ 203.972,00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33,07%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R$ 45.866,67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R$ 412.800,03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R$ 616.772,03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318298108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Suprimentos (CSLog)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R$ 350.000,00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R$ 29.166,67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R$ 93.115,00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22,54%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R$ 29.166,67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R$ 320.000,00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R$ 413.115,00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127196049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SIn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R$ 1.500.000,00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R$ 125.000,00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R$ 301.730,00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18,27%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R$ 150.000,00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R$ 1.350.000,00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R$ 1.651.730,00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22240687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Pessoal (</a:t>
                      </a:r>
                      <a:r>
                        <a:rPr lang="pt-BR" sz="900" u="none" strike="noStrike" dirty="0" err="1">
                          <a:effectLst/>
                        </a:rPr>
                        <a:t>ProGPe</a:t>
                      </a:r>
                      <a:r>
                        <a:rPr lang="pt-BR" sz="900" u="none" strike="noStrike" dirty="0">
                          <a:effectLst/>
                        </a:rPr>
                        <a:t>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R$ 981.000,00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R$ 81.750,00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R$ 251.151,00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25,45%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R$ 81.750,00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R$ 735.750,00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R$ 986.901,00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609279922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Pessoal (Pasep)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R$ 3.855.749,00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R$ 321.312,42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R$ 1.031.243,00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26,29%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R$ 321.312,42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R$ 2.891.811,78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R$ 3.923.054,78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681833956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Não previsto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R$ 1.100.000,00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R$ 91.666,67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R$ 43.625,00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4,18%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R$ 91.666,67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R$ 1.000.000,00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R$ 1.043.625,00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3705026729"/>
                  </a:ext>
                </a:extLst>
              </a:tr>
              <a:tr h="2691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Multas e acrescimos contratuais (não grandes contratos)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R$ 600.000,00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0,00%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R$ 550.000,00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R$ 550.000,00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8352979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Bolsas </a:t>
                      </a:r>
                      <a:r>
                        <a:rPr lang="pt-BR" sz="900" u="none" strike="noStrike" dirty="0" err="1">
                          <a:effectLst/>
                        </a:rPr>
                        <a:t>ProACE</a:t>
                      </a:r>
                      <a:r>
                        <a:rPr lang="pt-BR" sz="900" u="none" strike="noStrike" dirty="0">
                          <a:effectLst/>
                        </a:rPr>
                        <a:t>/PNAES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R$ 9.816.374,00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R$ 818.031,17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R$ 2.372.386,00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22,08%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R$ 930.000,00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R$ 8.370.000,00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R$ 10.742.386,00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625977861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Promisaes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R$ 106.858,00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R$ 8.904,83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R$ 25.825,00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24,37%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R$ 8.904,83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R$ 80.143,47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R$ 105.968,47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113708931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Incluir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R$ 167.184,00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R$ 13.932,00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0,00%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R$ 13.932,00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R$ 167.184,00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R$ 167.184,00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4203487591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Idiomas sem fronteiras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R$ 54.882,00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R$ 4.573,50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0,00%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R$ 4.573,50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R$ 54.882,00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R$ 54.882,00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2506089124"/>
                  </a:ext>
                </a:extLst>
              </a:tr>
              <a:tr h="3874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Total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R$ 74.532.232,00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 R$          6.211.019,33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R$ 16.058.118,00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22,73%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 R$         5.937.483,43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 R$ 53.961.701,28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R$ 70.647.819,67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" marR="4573" marT="4573" marB="0" anchor="b"/>
                </a:tc>
                <a:extLst>
                  <a:ext uri="{0D108BD9-81ED-4DB2-BD59-A6C34878D82A}">
                    <a16:rowId xmlns:a16="http://schemas.microsoft.com/office/drawing/2014/main" val="11371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893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FAAD203-CE6E-ABE5-11E2-5C8665228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399F3F8-0257-9110-B787-3E655F541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92861"/>
              </p:ext>
            </p:extLst>
          </p:nvPr>
        </p:nvGraphicFramePr>
        <p:xfrm>
          <a:off x="172122" y="656216"/>
          <a:ext cx="8864302" cy="4461200"/>
        </p:xfrm>
        <a:graphic>
          <a:graphicData uri="http://schemas.openxmlformats.org/drawingml/2006/table">
            <a:tbl>
              <a:tblPr>
                <a:tableStyleId>{83ECFCF9-EB90-4EA4-BA1D-B0166F391BF1}</a:tableStyleId>
              </a:tblPr>
              <a:tblGrid>
                <a:gridCol w="4108916">
                  <a:extLst>
                    <a:ext uri="{9D8B030D-6E8A-4147-A177-3AD203B41FA5}">
                      <a16:colId xmlns:a16="http://schemas.microsoft.com/office/drawing/2014/main" val="2383514619"/>
                    </a:ext>
                  </a:extLst>
                </a:gridCol>
                <a:gridCol w="1610695">
                  <a:extLst>
                    <a:ext uri="{9D8B030D-6E8A-4147-A177-3AD203B41FA5}">
                      <a16:colId xmlns:a16="http://schemas.microsoft.com/office/drawing/2014/main" val="1955372893"/>
                    </a:ext>
                  </a:extLst>
                </a:gridCol>
                <a:gridCol w="1260068">
                  <a:extLst>
                    <a:ext uri="{9D8B030D-6E8A-4147-A177-3AD203B41FA5}">
                      <a16:colId xmlns:a16="http://schemas.microsoft.com/office/drawing/2014/main" val="1537843870"/>
                    </a:ext>
                  </a:extLst>
                </a:gridCol>
                <a:gridCol w="1056284">
                  <a:extLst>
                    <a:ext uri="{9D8B030D-6E8A-4147-A177-3AD203B41FA5}">
                      <a16:colId xmlns:a16="http://schemas.microsoft.com/office/drawing/2014/main" val="771677688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642724219"/>
                    </a:ext>
                  </a:extLst>
                </a:gridCol>
              </a:tblGrid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Categorias Analíticas de Despesas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Excecutado- 1 TRIMESTE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Empenhar 2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PLANEJAMENTO 2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r>
                        <a:rPr lang="pt-BR" sz="1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exe</a:t>
                      </a:r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pt-BR" sz="1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plan</a:t>
                      </a:r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2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474738090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Grandes Contratos de Infraestrutura e Manutenção dos 4 campi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4.875.550,00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R$ 43.879.950,00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21.975.550,00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22,19%</a:t>
                      </a:r>
                      <a:endParaRPr lang="pt-BR" sz="1000" b="1" i="0" u="none" strike="noStrike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2822912720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Energia elétrica e Água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3.290.670,00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R$ 29.616.030,00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12.290.670,00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26,77%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2516431547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Bolsas Prograd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117.437,00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R$ 1.080.200,00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1.197.637,00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9,81%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3114623817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Atividades Acadêmicas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137.709,00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R$ 1.239.381,00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762.459,03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18,06%</a:t>
                      </a:r>
                      <a:endParaRPr lang="pt-BR" sz="1000" b="1" i="0" u="none" strike="noStrike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667457524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Centros acadêmicos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R$ 500.000,00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600.000,00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16,67%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3203926415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Medicina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348.432,00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R$ 3.135.888,00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1.393.728,00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25,00%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2627064163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Atividades de apoio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152.700,00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R$ 1.374.300,00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459.449,97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33,24%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3609075952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R.U. dos 4 campi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2.712.573,00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R$ 24.413.157,00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11.712.573,00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23,16%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793737200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PROACE Funcionamento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203.972,00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R$ 1.835.748,00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616.772,03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33,07%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2710985798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Suprimentos (CSLog)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93.115,00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R$ 320.000,00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413.115,00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22,54%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3000318754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SIn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301.730,00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R$ 2.715.570,00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1.651.730,00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18,27%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2738820832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Pessoal (ProGPe)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251.151,00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R$ 2.260.359,00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986.901,00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25,45%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4056948300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Pessoal (Pasep)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1.031.243,00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R$ 9.281.187,00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3.923.054,78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26,29%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41665074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Não previsto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43.625,00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R$ 1.000.000,00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1.043.625,00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4,18%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2566010478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Multas e acrescimos contratuais (não grandes contratos)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R$ 550.000,00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550.000,00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0,00%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660839235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Bolsas ProACE/PNAES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2.372.386,00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R$ 21.351.474,00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10.742.386,00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22,08%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927734419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Promisaes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25.825,00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R$ 232.425,00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105.968,47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24,37%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015534233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Incluir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R$ 167.184,00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167.184,00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0,00%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856146929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Idiomas sem fronteiras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R$ 54.882,00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54.882,00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0,00%</a:t>
                      </a:r>
                      <a:endParaRPr lang="pt-BR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4070812780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Total </a:t>
                      </a:r>
                      <a:endParaRPr lang="pt-BR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16.058.118,00</a:t>
                      </a:r>
                      <a:endParaRPr lang="pt-BR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R$  53.961.701,28 </a:t>
                      </a:r>
                      <a:endParaRPr lang="pt-BR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70.647.819,67</a:t>
                      </a:r>
                      <a:endParaRPr lang="pt-BR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22,73%</a:t>
                      </a:r>
                      <a:endParaRPr lang="pt-BR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val="197484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33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7017E25-044F-BDC6-1375-8111F09EA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38</a:t>
            </a:fld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D04BDDB-C775-97AE-2A59-ABA03B91F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56065"/>
              </p:ext>
            </p:extLst>
          </p:nvPr>
        </p:nvGraphicFramePr>
        <p:xfrm>
          <a:off x="190916" y="548640"/>
          <a:ext cx="8673384" cy="4430951"/>
        </p:xfrm>
        <a:graphic>
          <a:graphicData uri="http://schemas.openxmlformats.org/drawingml/2006/table">
            <a:tbl>
              <a:tblPr>
                <a:tableStyleId>{83ECFCF9-EB90-4EA4-BA1D-B0166F391BF1}</a:tableStyleId>
              </a:tblPr>
              <a:tblGrid>
                <a:gridCol w="4095154">
                  <a:extLst>
                    <a:ext uri="{9D8B030D-6E8A-4147-A177-3AD203B41FA5}">
                      <a16:colId xmlns:a16="http://schemas.microsoft.com/office/drawing/2014/main" val="3411303104"/>
                    </a:ext>
                  </a:extLst>
                </a:gridCol>
                <a:gridCol w="1212871">
                  <a:extLst>
                    <a:ext uri="{9D8B030D-6E8A-4147-A177-3AD203B41FA5}">
                      <a16:colId xmlns:a16="http://schemas.microsoft.com/office/drawing/2014/main" val="1972363538"/>
                    </a:ext>
                  </a:extLst>
                </a:gridCol>
                <a:gridCol w="1328811">
                  <a:extLst>
                    <a:ext uri="{9D8B030D-6E8A-4147-A177-3AD203B41FA5}">
                      <a16:colId xmlns:a16="http://schemas.microsoft.com/office/drawing/2014/main" val="1995427968"/>
                    </a:ext>
                  </a:extLst>
                </a:gridCol>
                <a:gridCol w="1068826">
                  <a:extLst>
                    <a:ext uri="{9D8B030D-6E8A-4147-A177-3AD203B41FA5}">
                      <a16:colId xmlns:a16="http://schemas.microsoft.com/office/drawing/2014/main" val="1344776369"/>
                    </a:ext>
                  </a:extLst>
                </a:gridCol>
                <a:gridCol w="967722">
                  <a:extLst>
                    <a:ext uri="{9D8B030D-6E8A-4147-A177-3AD203B41FA5}">
                      <a16:colId xmlns:a16="http://schemas.microsoft.com/office/drawing/2014/main" val="204469169"/>
                    </a:ext>
                  </a:extLst>
                </a:gridCol>
              </a:tblGrid>
              <a:tr h="4528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Recursos LOA + RP Funcionamento + Outros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62225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LOA inicial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PEC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LOA Final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Mensal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3889987101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PNAES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R$ 9.754.730,00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R$ 285.824,00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R$ 10.040.554,00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R$ 836.712,83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1968609361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Recursos Carimbados (Promisaes, Incluir, Idiomas sem fronteiras e PASEP)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R$ 4.040.213,00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R$ 4.040.213,00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R$ 336.684,42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3691272703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Funcionamento e Reestruturação e modernização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R$ 36.874.727,00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R$ 9.974.899,00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R$ 46.849.626,00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R$ 3.904.135,50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1415259745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RP Funcionamento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R$ 3.360.000,00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R$ 3.360.000,00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R$ 280.000,00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3240695154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Emenda Funcionamento (não Carimbada)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R$ 1.629.200,00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R$ 1.629.200,00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R$ 135.766,67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902865109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Loa atual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R$ 55.658.870,00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R$ 65.919.593,00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R$ 5.493.299,42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2774832052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Gastos Previstos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R$ 70.647.819,67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R$ 70.647.819,67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R$ 5.887.318,31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3122769812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Déficit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FF0000"/>
                          </a:solidFill>
                          <a:effectLst/>
                        </a:rPr>
                        <a:t>-R$ 14.988.949,67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FF0000"/>
                          </a:solidFill>
                          <a:effectLst/>
                        </a:rPr>
                        <a:t>R$ 10.260.723,00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-R$ 4.728.226,67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-R$ 394.018,89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3565036762"/>
                  </a:ext>
                </a:extLst>
              </a:tr>
              <a:tr h="397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Emendas Carimbadas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R$ 1.564.049,00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3" marR="6303" marT="6303" marB="0" anchor="b"/>
                </a:tc>
                <a:extLst>
                  <a:ext uri="{0D108BD9-81ED-4DB2-BD59-A6C34878D82A}">
                    <a16:rowId xmlns:a16="http://schemas.microsoft.com/office/drawing/2014/main" val="265460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84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5534-6C06-7AA8-57B1-DEE8C429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CAPITAL - 2023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2E12278-3653-DD5C-32C3-E146EE854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91345"/>
              </p:ext>
            </p:extLst>
          </p:nvPr>
        </p:nvGraphicFramePr>
        <p:xfrm>
          <a:off x="451821" y="1010720"/>
          <a:ext cx="8111266" cy="2868492"/>
        </p:xfrm>
        <a:graphic>
          <a:graphicData uri="http://schemas.openxmlformats.org/drawingml/2006/table">
            <a:tbl>
              <a:tblPr>
                <a:tableStyleId>{83ECFCF9-EB90-4EA4-BA1D-B0166F391BF1}</a:tableStyleId>
              </a:tblPr>
              <a:tblGrid>
                <a:gridCol w="4199848">
                  <a:extLst>
                    <a:ext uri="{9D8B030D-6E8A-4147-A177-3AD203B41FA5}">
                      <a16:colId xmlns:a16="http://schemas.microsoft.com/office/drawing/2014/main" val="1243353430"/>
                    </a:ext>
                  </a:extLst>
                </a:gridCol>
                <a:gridCol w="3911418">
                  <a:extLst>
                    <a:ext uri="{9D8B030D-6E8A-4147-A177-3AD203B41FA5}">
                      <a16:colId xmlns:a16="http://schemas.microsoft.com/office/drawing/2014/main" val="2195858629"/>
                    </a:ext>
                  </a:extLst>
                </a:gridCol>
              </a:tblGrid>
              <a:tr h="478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PLOA 2023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R$ 2.274.842,00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2407606"/>
                  </a:ext>
                </a:extLst>
              </a:tr>
              <a:tr h="478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REAJUSTES OBRAS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R$ 600.000,00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358399"/>
                  </a:ext>
                </a:extLst>
              </a:tr>
              <a:tr h="478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ADITAMENTO OBRAS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R$ 900.000,00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1374920"/>
                  </a:ext>
                </a:extLst>
              </a:tr>
              <a:tr h="478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PROJETOS ACESSIBILIDADES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R$ 200.000,00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356564"/>
                  </a:ext>
                </a:extLst>
              </a:tr>
              <a:tr h="478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OUTROS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R$ 653.190,00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6270810"/>
                  </a:ext>
                </a:extLst>
              </a:tr>
              <a:tr h="478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Total Previsto</a:t>
                      </a:r>
                      <a:endParaRPr lang="pt-BR" sz="1200" b="1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R$ 2.274.842,00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924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55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9D55C1-6048-5CA2-144A-68757DF9A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480482"/>
              </p:ext>
            </p:extLst>
          </p:nvPr>
        </p:nvGraphicFramePr>
        <p:xfrm>
          <a:off x="716462" y="680187"/>
          <a:ext cx="7711076" cy="378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341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957891" y="0"/>
            <a:ext cx="522821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PLANEJAMENTO RECURSOS PRÓPRIOS</a:t>
            </a:r>
            <a:endParaRPr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1CA68E5-2BB9-6593-847B-3E23B048F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35700"/>
              </p:ext>
            </p:extLst>
          </p:nvPr>
        </p:nvGraphicFramePr>
        <p:xfrm>
          <a:off x="95692" y="776305"/>
          <a:ext cx="9048307" cy="4075389"/>
        </p:xfrm>
        <a:graphic>
          <a:graphicData uri="http://schemas.openxmlformats.org/drawingml/2006/table">
            <a:tbl>
              <a:tblPr>
                <a:tableStyleId>{83ECFCF9-EB90-4EA4-BA1D-B0166F391BF1}</a:tableStyleId>
              </a:tblPr>
              <a:tblGrid>
                <a:gridCol w="3426359">
                  <a:extLst>
                    <a:ext uri="{9D8B030D-6E8A-4147-A177-3AD203B41FA5}">
                      <a16:colId xmlns:a16="http://schemas.microsoft.com/office/drawing/2014/main" val="81315028"/>
                    </a:ext>
                  </a:extLst>
                </a:gridCol>
                <a:gridCol w="1400848">
                  <a:extLst>
                    <a:ext uri="{9D8B030D-6E8A-4147-A177-3AD203B41FA5}">
                      <a16:colId xmlns:a16="http://schemas.microsoft.com/office/drawing/2014/main" val="3503435006"/>
                    </a:ext>
                  </a:extLst>
                </a:gridCol>
                <a:gridCol w="1400848">
                  <a:extLst>
                    <a:ext uri="{9D8B030D-6E8A-4147-A177-3AD203B41FA5}">
                      <a16:colId xmlns:a16="http://schemas.microsoft.com/office/drawing/2014/main" val="150752586"/>
                    </a:ext>
                  </a:extLst>
                </a:gridCol>
                <a:gridCol w="1385387">
                  <a:extLst>
                    <a:ext uri="{9D8B030D-6E8A-4147-A177-3AD203B41FA5}">
                      <a16:colId xmlns:a16="http://schemas.microsoft.com/office/drawing/2014/main" val="3102709726"/>
                    </a:ext>
                  </a:extLst>
                </a:gridCol>
                <a:gridCol w="1434865">
                  <a:extLst>
                    <a:ext uri="{9D8B030D-6E8A-4147-A177-3AD203B41FA5}">
                      <a16:colId xmlns:a16="http://schemas.microsoft.com/office/drawing/2014/main" val="3686764755"/>
                    </a:ext>
                  </a:extLst>
                </a:gridCol>
              </a:tblGrid>
              <a:tr h="2589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UNIVERSIDADE FEDERAL DE SÃO CARLOS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45830"/>
                  </a:ext>
                </a:extLst>
              </a:tr>
              <a:tr h="258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DEMONSTRATIVO DE RECURSOS PRÓPRIOS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2023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10/05/2023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98484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RECEITA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LIMITE DE ARRECADAÇÃO RP LOA 2023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ARRECADADO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Possibilidade de arrecadação até o limite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Expectativa de Arrecadação Total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234484547"/>
                  </a:ext>
                </a:extLst>
              </a:tr>
              <a:tr h="215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- Registro de Diplomas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                565.060,00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934.940,00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1.500.000,00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4193912974"/>
                  </a:ext>
                </a:extLst>
              </a:tr>
              <a:tr h="3366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- Retrib pela utiliz. Da Infra-estrutura/ FAEX - ProEx NR 2018013 (Vinc)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76.407,56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1.095.452,44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1.171.860,00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701856462"/>
                  </a:ext>
                </a:extLst>
              </a:tr>
              <a:tr h="215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- Ressarcimento  pela Utilização da Infraestrutura (</a:t>
                      </a:r>
                      <a:r>
                        <a:rPr lang="pt-BR" sz="1000" u="none" strike="noStrike" dirty="0" err="1">
                          <a:effectLst/>
                        </a:rPr>
                        <a:t>Vinc</a:t>
                      </a:r>
                      <a:r>
                        <a:rPr lang="pt-BR" sz="1000" u="none" strike="noStrike" dirty="0">
                          <a:effectLst/>
                        </a:rPr>
                        <a:t>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                645.250,01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1.208.939,35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1.854.189,36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3120570996"/>
                  </a:ext>
                </a:extLst>
              </a:tr>
              <a:tr h="215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- Saldo Remanescente - TEDs – Diversas Unidades (Vinc)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                  54.353,50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3.121,01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57.474,51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3614773253"/>
                  </a:ext>
                </a:extLst>
              </a:tr>
              <a:tr h="215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- Taxa Inscr.Concurso Público (Vinc PPGs e Capacitação)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                  48.508,00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280.000,00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2714960463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 Restaurante Universitário (HU-IFSP)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300.000,00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2633661910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 Aluguel Restaurante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300.000,00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998813717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- Parceria com o Ministério Público do Trabalho e CDPRO - Prof. Dr. Daniel Braatz (Vinc)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                    3.200,00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1534319638"/>
                  </a:ext>
                </a:extLst>
              </a:tr>
              <a:tr h="3208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- Outros (energia elétrica, multas contratos, leilões)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                           89.369,70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450.000,00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300.000,00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3343858875"/>
                  </a:ext>
                </a:extLst>
              </a:tr>
              <a:tr h="258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             4.852.929,00 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             1.482.148,77 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3.692.452,80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5.763.523,87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/>
                </a:tc>
                <a:extLst>
                  <a:ext uri="{0D108BD9-81ED-4DB2-BD59-A6C34878D82A}">
                    <a16:rowId xmlns:a16="http://schemas.microsoft.com/office/drawing/2014/main" val="2674592293"/>
                  </a:ext>
                </a:extLst>
              </a:tr>
              <a:tr h="1726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100%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30,54%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/>
                </a:tc>
                <a:extLst>
                  <a:ext uri="{0D108BD9-81ED-4DB2-BD59-A6C34878D82A}">
                    <a16:rowId xmlns:a16="http://schemas.microsoft.com/office/drawing/2014/main" val="180454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47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E0D1-6D2D-8439-85F5-CEAA61AB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50" y="24012"/>
            <a:ext cx="7571700" cy="702600"/>
          </a:xfrm>
        </p:spPr>
        <p:txBody>
          <a:bodyPr/>
          <a:lstStyle/>
          <a:p>
            <a:r>
              <a:rPr lang="pt-BR" dirty="0"/>
              <a:t>Divisão dos Recursos de Custeio e Capital – Centros- 2022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0E0F31-4D8C-B7EF-1AFB-8FD8C9A4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16" y="645459"/>
            <a:ext cx="4381084" cy="4280391"/>
          </a:xfrm>
        </p:spPr>
        <p:txBody>
          <a:bodyPr/>
          <a:lstStyle/>
          <a:p>
            <a:pPr algn="just"/>
            <a:r>
              <a:rPr lang="pt-BR" sz="1700" dirty="0">
                <a:latin typeface="+mj-lt"/>
              </a:rPr>
              <a:t> Controle compartilhado com as </a:t>
            </a:r>
            <a:r>
              <a:rPr lang="pt-BR" sz="1700" dirty="0" err="1">
                <a:latin typeface="+mj-lt"/>
              </a:rPr>
              <a:t>SAFs</a:t>
            </a:r>
            <a:r>
              <a:rPr lang="pt-BR" sz="1700" dirty="0">
                <a:latin typeface="+mj-lt"/>
              </a:rPr>
              <a:t>;</a:t>
            </a:r>
          </a:p>
          <a:p>
            <a:pPr algn="just"/>
            <a:r>
              <a:rPr lang="pt-BR" sz="1700" dirty="0">
                <a:latin typeface="+mj-lt"/>
              </a:rPr>
              <a:t>O gastos sejam “exclusivos”, dentro dos contratos e atas vigentes na Universidade (viagens, diárias,  estadia,  atas diversas, TI, mobiliários, equipamentos e consumos, dentre outros);</a:t>
            </a:r>
          </a:p>
          <a:p>
            <a:pPr algn="just"/>
            <a:r>
              <a:rPr lang="pt-BR" sz="1700" dirty="0">
                <a:latin typeface="+mj-lt"/>
              </a:rPr>
              <a:t>Demandas específicas, não existentes nas atas e contratos,  serão estudadas e construídas conjuntamente (anuidades, inscrições, dentre outros);</a:t>
            </a:r>
          </a:p>
          <a:p>
            <a:pPr algn="just"/>
            <a:r>
              <a:rPr lang="pt-BR" sz="1700" dirty="0">
                <a:latin typeface="+mj-lt"/>
              </a:rPr>
              <a:t> Levantamentos do que já foram gastos em 2023; e, </a:t>
            </a:r>
          </a:p>
          <a:p>
            <a:pPr algn="just"/>
            <a:r>
              <a:rPr lang="pt-BR" sz="1700" dirty="0">
                <a:latin typeface="+mj-lt"/>
              </a:rPr>
              <a:t>Demandas até novembro de 2023.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5A9D6E-2E64-3DF1-5AF2-923692D5563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82659" y="849854"/>
            <a:ext cx="3675300" cy="407599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8967F3-34F8-3489-0AFF-2BDB3C25B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41</a:t>
            </a:fld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4A9326B-668B-AABC-2AC0-F1FEE00CA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20221"/>
              </p:ext>
            </p:extLst>
          </p:nvPr>
        </p:nvGraphicFramePr>
        <p:xfrm>
          <a:off x="4776396" y="1280160"/>
          <a:ext cx="3581454" cy="3259571"/>
        </p:xfrm>
        <a:graphic>
          <a:graphicData uri="http://schemas.openxmlformats.org/drawingml/2006/table">
            <a:tbl>
              <a:tblPr>
                <a:tableStyleId>{83ECFCF9-EB90-4EA4-BA1D-B0166F391BF1}</a:tableStyleId>
              </a:tblPr>
              <a:tblGrid>
                <a:gridCol w="834514">
                  <a:extLst>
                    <a:ext uri="{9D8B030D-6E8A-4147-A177-3AD203B41FA5}">
                      <a16:colId xmlns:a16="http://schemas.microsoft.com/office/drawing/2014/main" val="346869541"/>
                    </a:ext>
                  </a:extLst>
                </a:gridCol>
                <a:gridCol w="1199613">
                  <a:extLst>
                    <a:ext uri="{9D8B030D-6E8A-4147-A177-3AD203B41FA5}">
                      <a16:colId xmlns:a16="http://schemas.microsoft.com/office/drawing/2014/main" val="3388319636"/>
                    </a:ext>
                  </a:extLst>
                </a:gridCol>
                <a:gridCol w="1547327">
                  <a:extLst>
                    <a:ext uri="{9D8B030D-6E8A-4147-A177-3AD203B41FA5}">
                      <a16:colId xmlns:a16="http://schemas.microsoft.com/office/drawing/2014/main" val="166559063"/>
                    </a:ext>
                  </a:extLst>
                </a:gridCol>
              </a:tblGrid>
              <a:tr h="5992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centro de custo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2023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R$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5459667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CCET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31,40%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188.370,77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193881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CCBS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21,19%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127.163,42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70405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CECH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15,98%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  95.897,09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0487706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12,64%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  75.850,80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612002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CCTS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3,76%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  22.548,12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8770457"/>
                  </a:ext>
                </a:extLst>
              </a:tr>
              <a:tr h="2631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CCGT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5,47%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  32.819,74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29534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CCHB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5,80%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  34.801,94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927538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CCN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3,76%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  22.548,12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7945132"/>
                  </a:ext>
                </a:extLst>
              </a:tr>
              <a:tr h="248488"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100,00%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R$      600.000,00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02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28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2254582" y="1851711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>
                    <a:lumMod val="25000"/>
                  </a:schemeClr>
                </a:solidFill>
              </a:rPr>
              <a:t>1. </a:t>
            </a:r>
            <a:br>
              <a:rPr lang="en" sz="60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en" sz="6000" dirty="0"/>
              <a:t>Custeio</a:t>
            </a:r>
            <a:endParaRPr sz="6000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4" y="70944"/>
            <a:ext cx="2113636" cy="8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017070D-AE42-5406-ECE3-79B3DF294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01393"/>
              </p:ext>
            </p:extLst>
          </p:nvPr>
        </p:nvGraphicFramePr>
        <p:xfrm>
          <a:off x="95694" y="387275"/>
          <a:ext cx="8952614" cy="467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039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3B3B94-D242-C8B6-6491-84E006897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466635"/>
              </p:ext>
            </p:extLst>
          </p:nvPr>
        </p:nvGraphicFramePr>
        <p:xfrm>
          <a:off x="311971" y="613186"/>
          <a:ext cx="8606117" cy="444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96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2669089" y="191163"/>
            <a:ext cx="3679524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Custeios X Principais Despesas</a:t>
            </a:r>
            <a:endParaRPr sz="18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F35A4C1-3616-054F-07C4-D66606361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428796"/>
              </p:ext>
            </p:extLst>
          </p:nvPr>
        </p:nvGraphicFramePr>
        <p:xfrm>
          <a:off x="236668" y="869156"/>
          <a:ext cx="8487783" cy="400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81576"/>
            <a:ext cx="946298" cy="391423"/>
          </a:xfrm>
          <a:prstGeom prst="rect">
            <a:avLst/>
          </a:prstGeom>
        </p:spPr>
      </p:pic>
      <p:sp>
        <p:nvSpPr>
          <p:cNvPr id="16" name="Google Shape;133;p19"/>
          <p:cNvSpPr txBox="1">
            <a:spLocks noGrp="1"/>
          </p:cNvSpPr>
          <p:nvPr>
            <p:ph type="title"/>
          </p:nvPr>
        </p:nvSpPr>
        <p:spPr>
          <a:xfrm>
            <a:off x="1648046" y="121699"/>
            <a:ext cx="6209413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Efetividades e/ou Entraves – Planejamento e Execução</a:t>
            </a:r>
            <a:endParaRPr sz="1800" b="1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4AF4861A-9812-C293-4185-F1E93F53C9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5544764"/>
                  </p:ext>
                </p:extLst>
              </p:nvPr>
            </p:nvGraphicFramePr>
            <p:xfrm>
              <a:off x="333487" y="1021976"/>
              <a:ext cx="8444753" cy="38727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4AF4861A-9812-C293-4185-F1E93F53C9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487" y="1021976"/>
                <a:ext cx="8444753" cy="38727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125401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2023</Words>
  <Application>Microsoft Macintosh PowerPoint</Application>
  <PresentationFormat>On-screen Show (16:9)</PresentationFormat>
  <Paragraphs>656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 Light</vt:lpstr>
      <vt:lpstr>Arial</vt:lpstr>
      <vt:lpstr>Calibri</vt:lpstr>
      <vt:lpstr>Roboto Slab</vt:lpstr>
      <vt:lpstr>Source Sans Pro</vt:lpstr>
      <vt:lpstr>Cordelia template</vt:lpstr>
      <vt:lpstr>1_Office Theme</vt:lpstr>
      <vt:lpstr>Balanço Orçamentário 2022</vt:lpstr>
      <vt:lpstr>Cenário 2022-2023:</vt:lpstr>
      <vt:lpstr>PowerPoint Presentation</vt:lpstr>
      <vt:lpstr>PowerPoint Presentation</vt:lpstr>
      <vt:lpstr>1.  Custeio</vt:lpstr>
      <vt:lpstr>PowerPoint Presentation</vt:lpstr>
      <vt:lpstr>PowerPoint Presentation</vt:lpstr>
      <vt:lpstr>Custeios X Principais Despesas</vt:lpstr>
      <vt:lpstr>Efetividades e/ou Entraves – Planejamento e Execução</vt:lpstr>
      <vt:lpstr>Efetividades e/ou Entraves – Planejamento e Execução</vt:lpstr>
      <vt:lpstr>Efetividades e/ou Entraves – Planejamento e Execução</vt:lpstr>
      <vt:lpstr>Efetividades e/ou Entraves – Planejamento e Execução</vt:lpstr>
      <vt:lpstr>Efetividades e/ou Entraves – Planejamento e Execução</vt:lpstr>
      <vt:lpstr>Arrecadação e Utilização de Recursos Próprios – em milhões</vt:lpstr>
      <vt:lpstr>2. Capital</vt:lpstr>
      <vt:lpstr>PowerPoint Presentation</vt:lpstr>
      <vt:lpstr>3.  Emenda de Bancada</vt:lpstr>
      <vt:lpstr>R$ 10.000.000,00</vt:lpstr>
      <vt:lpstr>Emenda de Bancada Paulista</vt:lpstr>
      <vt:lpstr>3.1 Obras</vt:lpstr>
      <vt:lpstr>3.1 Obras</vt:lpstr>
      <vt:lpstr>3.2 Equipamentos - CSLog</vt:lpstr>
      <vt:lpstr>Emenda de Bancada Paulista Valores Finais</vt:lpstr>
      <vt:lpstr>Demais RDCs 2022</vt:lpstr>
      <vt:lpstr>      4.  Suprimentos e Logística</vt:lpstr>
      <vt:lpstr>Histórico de Atas</vt:lpstr>
      <vt:lpstr>Atas CSLog 2022</vt:lpstr>
      <vt:lpstr>Atas CSLog 2022</vt:lpstr>
      <vt:lpstr>Materiais de Consumo Atendidos em 2022</vt:lpstr>
      <vt:lpstr>Materiais de Consumo Atendidos por Centros</vt:lpstr>
      <vt:lpstr>Materiais Permanentes Atendidos em 2022</vt:lpstr>
      <vt:lpstr>Materiais Permanentes Atendidos por Centros</vt:lpstr>
      <vt:lpstr>Materiais Disponíveis aos 4 Campi</vt:lpstr>
      <vt:lpstr>        5. Modelo de Planejamento, Controle  e Execução  Orçamentária</vt:lpstr>
      <vt:lpstr>     Objetivos                                                     Aspectos metodológicos </vt:lpstr>
      <vt:lpstr>PowerPoint Presentation</vt:lpstr>
      <vt:lpstr>PowerPoint Presentation</vt:lpstr>
      <vt:lpstr>PowerPoint Presentation</vt:lpstr>
      <vt:lpstr>PLANEJAMENTO CAPITAL - 2023</vt:lpstr>
      <vt:lpstr>PLANEJAMENTO RECURSOS PRÓPRIOS</vt:lpstr>
      <vt:lpstr>Divisão dos Recursos de Custeio e Capital – Centros- 2022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UFSCAR - 179340</dc:creator>
  <cp:lastModifiedBy>beatriz oliveira</cp:lastModifiedBy>
  <cp:revision>172</cp:revision>
  <dcterms:modified xsi:type="dcterms:W3CDTF">2023-05-11T22:53:30Z</dcterms:modified>
</cp:coreProperties>
</file>