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90" r:id="rId3"/>
    <p:sldId id="400" r:id="rId4"/>
    <p:sldId id="401" r:id="rId5"/>
    <p:sldId id="402" r:id="rId6"/>
    <p:sldId id="404" r:id="rId7"/>
    <p:sldId id="403" r:id="rId8"/>
    <p:sldId id="409" r:id="rId9"/>
    <p:sldId id="405" r:id="rId10"/>
    <p:sldId id="406" r:id="rId11"/>
    <p:sldId id="408" r:id="rId12"/>
    <p:sldId id="407" r:id="rId1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D"/>
    <a:srgbClr val="00D500"/>
    <a:srgbClr val="00FF00"/>
    <a:srgbClr val="037095"/>
    <a:srgbClr val="F5AD00"/>
    <a:srgbClr val="D84942"/>
    <a:srgbClr val="0052B8"/>
    <a:srgbClr val="E54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0"/>
    <p:restoredTop sz="96317"/>
  </p:normalViewPr>
  <p:slideViewPr>
    <p:cSldViewPr snapToGrid="0">
      <p:cViewPr varScale="1">
        <p:scale>
          <a:sx n="77" d="100"/>
          <a:sy n="77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6154-82B4-D442-AA19-41F928B8D7D4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232A-060B-184A-A07E-228133C316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66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9FB3-B92A-766F-9B85-6E86D2181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E090B-D61A-9BB5-AD98-27809ED3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36D5-6203-38CB-00DC-AEDE55C7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388A-FA1B-A37A-3E3F-18DDA45A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94C16-5BD1-F88B-81A1-47DA1126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1878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F2DE-375B-04CE-C897-60FF32A6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C6766-3AB8-5B2F-E853-0E3AC3E97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04C0-6BA6-7543-F5A0-D0B774C1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8804A-05B1-A997-11BB-76EACFA1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74D7-1EEB-4BE0-5CD2-0927AE8B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773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E0B28-F2AF-04BB-9A73-08039CD6F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BAB1C-3449-6641-CA85-0C0B56266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E4D7-5232-F0BF-3CEE-0EF6575B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1CA0-3F61-D512-F1E1-480CE2A3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53D4-9137-5EAD-E0A3-AE727455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328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657D-7BE4-8EAC-2AA1-A24CFC77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4165-444D-AEA0-57D1-7C0D1BA9B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7C751-1730-1FB0-970F-BAF1D355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9745-BB66-3938-435A-DA35A49F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2547-D6A5-B888-50AD-686DDF1D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101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4C7F-F49C-C722-3A19-0DCC771B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D9345-47E4-7082-B88A-42DD3D8A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871D-BB35-2E08-9F53-56879049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88D01-209E-A532-E22D-B8C734F5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740B-F926-6C1A-E265-96C7E643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179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48A7-A0A2-7DE7-1106-2C19D27B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AF49-0F66-1EC9-6D6E-37294174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A6115-6C99-071B-068D-0BA880E6F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01749-9A15-FED4-DF48-9BABF1DC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C6123-B6BE-5D67-C9C0-683D8085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9A2DC-8D48-7BE4-69D7-73623D21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736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18B5-5723-3614-1543-155B22C7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38FF5-70DB-1838-2A57-EB7D2736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4AD0D-5618-7185-3F60-B4F85C7C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C69AB-11F8-5F89-8C37-D05103DAB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7A20B-9533-131C-AE90-913A346BD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63F5D-F729-DB4E-E6AD-0DCA8449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119DA-9748-E291-DAE0-8280385F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D87B25-EAE8-615E-2EB7-E83C0B70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8541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6380-EAAF-B3D6-EBD1-CE740B53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9695A-7EBF-C46C-B8D8-B6B09CCE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2009C-7269-3453-09BA-94F4B7D0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71D2E-2B84-B3F9-5787-5D5FC44F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95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F2851-6B86-99A9-7F3A-D0C72B89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E8D2A-99B1-3436-70AA-0C9310AB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E6A57-FFA3-CFF0-6F91-EAA80321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0215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DFC9-D1DC-A474-2610-66A7701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127D-3FD0-0200-DB29-4A936D6A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318B4-AACD-D41D-2801-803CAEFA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0E4D6-3054-BD87-B95F-16336918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76696-0025-0B70-A7BA-B60C6E5D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057F2-7715-8D46-03D7-63438EBC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755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32BD-06A0-4D19-D318-3206E257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9A119-15DE-9655-4E35-625E860BC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EEA23-1702-A97A-CA30-C58926499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DCE8A-E720-66F1-BF31-5FD07763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76987-E4D0-A17F-2AAD-4F998C54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AE9A7-89B4-3A8C-04C0-D14B9EB8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671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93AE2-EEF3-D43E-1581-06F36677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DC224-232F-8CD3-9BB8-ABD1929F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9E3E-2986-A4A2-BA54-D2A78B60F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6F1E6-0AFD-F84A-95E6-4A76BA790E02}" type="datetimeFigureOut">
              <a:rPr lang="en-BR" smtClean="0"/>
              <a:t>04/12/25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780F3-E3EF-A1BA-7510-B40997BF8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BDB05-236E-CC10-F148-4FAF29A4D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57F20-C172-754E-9FA0-FCD9BE440B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02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E025A65C-BC02-1CF4-A0E1-3B027E44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56"/>
          <a:stretch/>
        </p:blipFill>
        <p:spPr>
          <a:xfrm>
            <a:off x="6987653" y="0"/>
            <a:ext cx="5204347" cy="49075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BCC6D9-187D-B7C0-FBD4-485C6ED1EBE4}"/>
              </a:ext>
            </a:extLst>
          </p:cNvPr>
          <p:cNvSpPr/>
          <p:nvPr/>
        </p:nvSpPr>
        <p:spPr>
          <a:xfrm>
            <a:off x="10167582" y="3875964"/>
            <a:ext cx="2024418" cy="2982036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6B6EF-5173-C3CF-B21F-4A0B5E632426}"/>
              </a:ext>
            </a:extLst>
          </p:cNvPr>
          <p:cNvSpPr/>
          <p:nvPr/>
        </p:nvSpPr>
        <p:spPr>
          <a:xfrm>
            <a:off x="6837528" y="1801504"/>
            <a:ext cx="2210938" cy="505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FF88-85E0-3BDC-3B71-AC2B36305DB8}"/>
              </a:ext>
            </a:extLst>
          </p:cNvPr>
          <p:cNvSpPr txBox="1"/>
          <p:nvPr/>
        </p:nvSpPr>
        <p:spPr>
          <a:xfrm>
            <a:off x="10349552" y="6160186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06EE7-2414-7F1F-031C-50D73CF0A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104" y="2083076"/>
            <a:ext cx="795664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6600" noProof="0" dirty="0">
                <a:solidFill>
                  <a:srgbClr val="00316D"/>
                </a:solidFill>
                <a:latin typeface="Helvetica" pitchFamily="2" charset="0"/>
              </a:rPr>
              <a:t>UFSCar: Campus São José do Rio Preto e demais expansões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77B8C-70EE-EA88-DA7D-4826671A9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104" y="4593500"/>
            <a:ext cx="8052179" cy="831220"/>
          </a:xfrm>
        </p:spPr>
        <p:txBody>
          <a:bodyPr>
            <a:noAutofit/>
          </a:bodyPr>
          <a:lstStyle/>
          <a:p>
            <a:pPr algn="l"/>
            <a:r>
              <a:rPr lang="pt-BR" sz="2800" noProof="0" dirty="0">
                <a:solidFill>
                  <a:srgbClr val="037095"/>
                </a:solidFill>
              </a:rPr>
              <a:t>Oferta de vagas Sisu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7EDCD-0A6E-6A85-2C7B-FBD47A4B966E}"/>
              </a:ext>
            </a:extLst>
          </p:cNvPr>
          <p:cNvSpPr txBox="1"/>
          <p:nvPr/>
        </p:nvSpPr>
        <p:spPr>
          <a:xfrm>
            <a:off x="887104" y="5829824"/>
            <a:ext cx="9034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noProof="0" dirty="0">
                <a:solidFill>
                  <a:srgbClr val="00316D"/>
                </a:solidFill>
                <a:latin typeface="+mj-lt"/>
              </a:rPr>
              <a:t>Conselho </a:t>
            </a:r>
            <a:r>
              <a:rPr lang="pt-BR" sz="2600" dirty="0">
                <a:solidFill>
                  <a:srgbClr val="00316D"/>
                </a:solidFill>
                <a:latin typeface="+mj-lt"/>
              </a:rPr>
              <a:t>Universitário e Conselho de Administração - 03</a:t>
            </a:r>
            <a:r>
              <a:rPr lang="pt-BR" sz="2600" noProof="0" dirty="0">
                <a:solidFill>
                  <a:srgbClr val="00316D"/>
                </a:solidFill>
                <a:latin typeface="+mj-lt"/>
              </a:rPr>
              <a:t>/12/2025</a:t>
            </a:r>
          </a:p>
        </p:txBody>
      </p:sp>
    </p:spTree>
    <p:extLst>
      <p:ext uri="{BB962C8B-B14F-4D97-AF65-F5344CB8AC3E}">
        <p14:creationId xmlns:p14="http://schemas.microsoft.com/office/powerpoint/2010/main" val="258794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C8F6-B932-A9E8-8FE9-3D887F50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B2BEBBF5-C23A-CAFD-A116-FE6A1C73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133CC-910C-2255-EC69-E67281E6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solidFill>
                  <a:srgbClr val="00316D"/>
                </a:solidFill>
              </a:rPr>
              <a:t>Encaminhamentos – demais expansões</a:t>
            </a:r>
            <a:endParaRPr lang="pt-BR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B5083-EE05-F9B9-88C5-7F70EFB1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5"/>
            <a:ext cx="9295409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SISU/2026 - Oferecimento de 40 vagas no curso de Bacharelado em Ciência de Dados e IA do CCGT (</a:t>
            </a:r>
            <a:r>
              <a:rPr lang="pt-BR" sz="2400" dirty="0">
                <a:solidFill>
                  <a:srgbClr val="FF0000"/>
                </a:solidFill>
              </a:rPr>
              <a:t>PAUTA COAD – PPC vinculado à demanda de recursos humanos</a:t>
            </a:r>
            <a:r>
              <a:rPr lang="pt-BR" sz="2400" dirty="0">
                <a:solidFill>
                  <a:srgbClr val="037095"/>
                </a:solidFill>
              </a:rPr>
              <a:t>):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Abertura do MEC para novos cursos em STEAM e disponibilidade de atender propostas passíveis de implementação em 2026. +4 vagas docente para início.</a:t>
            </a:r>
          </a:p>
          <a:p>
            <a:pPr>
              <a:lnSpc>
                <a:spcPct val="14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SIS</a:t>
            </a:r>
            <a:r>
              <a:rPr lang="pt-BR" sz="2400" dirty="0" err="1">
                <a:solidFill>
                  <a:srgbClr val="037095"/>
                </a:solidFill>
              </a:rPr>
              <a:t>U</a:t>
            </a:r>
            <a:r>
              <a:rPr lang="pt-BR" sz="2400" dirty="0">
                <a:solidFill>
                  <a:srgbClr val="037095"/>
                </a:solidFill>
              </a:rPr>
              <a:t>/2027 – Oferecimento de vagas nos cursos:</a:t>
            </a:r>
          </a:p>
          <a:p>
            <a:pPr lvl="1">
              <a:lnSpc>
                <a:spcPct val="140000"/>
              </a:lnSpc>
            </a:pPr>
            <a:r>
              <a:rPr lang="pt-BR" sz="1600" dirty="0">
                <a:solidFill>
                  <a:srgbClr val="037095"/>
                </a:solidFill>
              </a:rPr>
              <a:t>Mídias Digitais, Cultura e Sociedade – CCHB;</a:t>
            </a:r>
          </a:p>
          <a:p>
            <a:pPr lvl="1">
              <a:lnSpc>
                <a:spcPct val="140000"/>
              </a:lnSpc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Psicologia – CCN;</a:t>
            </a:r>
          </a:p>
          <a:p>
            <a:pPr lvl="1">
              <a:lnSpc>
                <a:spcPct val="140000"/>
              </a:lnSpc>
            </a:pPr>
            <a:r>
              <a:rPr lang="pt-BR" sz="1600" dirty="0">
                <a:solidFill>
                  <a:srgbClr val="037095"/>
                </a:solidFill>
              </a:rPr>
              <a:t>Pedagogia – CCN;</a:t>
            </a:r>
          </a:p>
          <a:p>
            <a:pPr lvl="1">
              <a:lnSpc>
                <a:spcPct val="140000"/>
              </a:lnSpc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Nut</a:t>
            </a:r>
            <a:r>
              <a:rPr lang="pt-BR" sz="1600" dirty="0" err="1">
                <a:solidFill>
                  <a:srgbClr val="037095"/>
                </a:solidFill>
              </a:rPr>
              <a:t>rição</a:t>
            </a:r>
            <a:r>
              <a:rPr lang="pt-BR" sz="1600" dirty="0">
                <a:solidFill>
                  <a:srgbClr val="037095"/>
                </a:solidFill>
              </a:rPr>
              <a:t> – CCN;</a:t>
            </a:r>
          </a:p>
          <a:p>
            <a:pPr lvl="1">
              <a:lnSpc>
                <a:spcPct val="140000"/>
              </a:lnSpc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IA – CCET.</a:t>
            </a:r>
          </a:p>
          <a:p>
            <a:pPr>
              <a:lnSpc>
                <a:spcPct val="140000"/>
              </a:lnSpc>
            </a:pPr>
            <a:endParaRPr lang="pt-BR" sz="2000" dirty="0">
              <a:solidFill>
                <a:srgbClr val="037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0E0F5-B01D-20B0-6B99-339843591A74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9D79A-C5D8-0B2E-5BDF-5FAD0974EB7A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</p:spTree>
    <p:extLst>
      <p:ext uri="{BB962C8B-B14F-4D97-AF65-F5344CB8AC3E}">
        <p14:creationId xmlns:p14="http://schemas.microsoft.com/office/powerpoint/2010/main" val="358470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377D6-0762-4A16-8085-7C4BD419C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B2E2FB8C-C711-1917-9EF1-8F5F6931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55BD-569B-468E-6439-920277E9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solidFill>
                  <a:srgbClr val="00316D"/>
                </a:solidFill>
              </a:rPr>
              <a:t>Encaminhamentos – demais expansões</a:t>
            </a:r>
            <a:endParaRPr lang="pt-BR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0C9B-6858-33E6-24E1-77F71ACA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4"/>
            <a:ext cx="9295409" cy="4803775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Envio de documento ao MEC com atualização das demandas de expansão da UFSCar: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Atualização dos cursos do CCN;</a:t>
            </a:r>
          </a:p>
          <a:p>
            <a:pPr lvl="1">
              <a:lnSpc>
                <a:spcPct val="140000"/>
              </a:lnSpc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Redimensionamento das demandas de cargos – mesma relação </a:t>
            </a:r>
            <a:r>
              <a:rPr lang="pt-BR" sz="2000" dirty="0">
                <a:solidFill>
                  <a:srgbClr val="037095"/>
                </a:solidFill>
              </a:rPr>
              <a:t>vagas docentes e </a:t>
            </a:r>
            <a:r>
              <a:rPr lang="pt-BR" sz="2000" dirty="0" err="1">
                <a:solidFill>
                  <a:srgbClr val="037095"/>
                </a:solidFill>
              </a:rPr>
              <a:t>TA’s</a:t>
            </a:r>
            <a:r>
              <a:rPr lang="pt-BR" sz="2000" dirty="0">
                <a:solidFill>
                  <a:srgbClr val="037095"/>
                </a:solidFill>
              </a:rPr>
              <a:t>  para todos os cursos novos (CCGT, CCHB, CCN e CCET).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Criação de um Grupo de Trabalho, coordenado pela </a:t>
            </a:r>
            <a:r>
              <a:rPr lang="pt-BR" sz="2400" dirty="0" err="1">
                <a:solidFill>
                  <a:srgbClr val="037095"/>
                </a:solidFill>
              </a:rPr>
              <a:t>ProPq</a:t>
            </a:r>
            <a:r>
              <a:rPr lang="pt-BR" sz="2400" dirty="0">
                <a:solidFill>
                  <a:srgbClr val="037095"/>
                </a:solidFill>
              </a:rPr>
              <a:t>, para estruturar a captação de recursos no âmbito do PBIA para garantir infraestrutura em TI para os cursos de IA em uma perspectiva INSTITUCIONAL, transbordando para outras áreas (incluindo gestão).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endParaRPr lang="pt-BR" sz="2000" dirty="0">
              <a:solidFill>
                <a:srgbClr val="037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11036-7245-E958-1FCF-A4EC5DFDD702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7D80D-5127-6BB0-E158-FDB96B2E6098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</p:spTree>
    <p:extLst>
      <p:ext uri="{BB962C8B-B14F-4D97-AF65-F5344CB8AC3E}">
        <p14:creationId xmlns:p14="http://schemas.microsoft.com/office/powerpoint/2010/main" val="154616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4AE07-C59E-8CC9-6AD5-93A53A255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4D767C3F-FE16-0236-8271-BEED090D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50B4B-9777-72CA-7A5A-BB70EA3C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solidFill>
                  <a:srgbClr val="00316D"/>
                </a:solidFill>
              </a:rPr>
              <a:t>Esclarecimento</a:t>
            </a:r>
            <a:endParaRPr lang="pt-BR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9A06-341F-ED2A-0C2F-8B859E2A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4"/>
            <a:ext cx="9295409" cy="480377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Expectativa em relação à liberação de vagas e estabelecimento de critérios para distribuição, sobretudo aquelas de técnicos administrativos.</a:t>
            </a:r>
          </a:p>
          <a:p>
            <a:pPr>
              <a:lnSpc>
                <a:spcPct val="140000"/>
              </a:lnSpc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endParaRPr lang="pt-BR" sz="2400" dirty="0">
              <a:solidFill>
                <a:srgbClr val="037095"/>
              </a:solidFill>
            </a:endParaRPr>
          </a:p>
          <a:p>
            <a:pPr>
              <a:lnSpc>
                <a:spcPct val="140000"/>
              </a:lnSpc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 marL="0" indent="0" algn="r">
              <a:lnSpc>
                <a:spcPct val="140000"/>
              </a:lnSpc>
              <a:buNone/>
            </a:pPr>
            <a:r>
              <a:rPr lang="pt-BR" sz="5000" dirty="0">
                <a:solidFill>
                  <a:srgbClr val="FF0000"/>
                </a:solidFill>
              </a:rPr>
              <a:t>Obrigada!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endParaRPr lang="pt-BR" sz="2000" dirty="0">
              <a:solidFill>
                <a:srgbClr val="037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A4E6F-A6F7-0256-5B5E-BA2424EFC055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2F32A-CA33-5B56-B6F4-09DC1C474071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</p:spTree>
    <p:extLst>
      <p:ext uri="{BB962C8B-B14F-4D97-AF65-F5344CB8AC3E}">
        <p14:creationId xmlns:p14="http://schemas.microsoft.com/office/powerpoint/2010/main" val="391125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E69FF-6746-45AF-0BCF-E10777E7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3369C61B-90B3-654D-F580-438EDB25A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60386-D49B-069F-6C54-426532B5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7828" cy="1325563"/>
          </a:xfrm>
        </p:spPr>
        <p:txBody>
          <a:bodyPr>
            <a:normAutofit/>
          </a:bodyPr>
          <a:lstStyle/>
          <a:p>
            <a:r>
              <a:rPr lang="pt-BR" sz="4000" noProof="0" dirty="0">
                <a:solidFill>
                  <a:srgbClr val="00316D"/>
                </a:solidFill>
              </a:rPr>
              <a:t>SJRP: Planejamento – Documento referência</a:t>
            </a:r>
            <a:endParaRPr lang="pt-BR" sz="4000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6D98B-38BA-5241-B7CE-AB4879B1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Credenciamento do campus – Concluído ✅</a:t>
            </a:r>
          </a:p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Criação do CAHT – Concluído ✅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Centro de Artes, Humanidades e Tecnologia</a:t>
            </a:r>
          </a:p>
          <a:p>
            <a:pPr>
              <a:lnSpc>
                <a:spcPct val="14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Autorização dos cursos de 1º Ciclo – Concluído </a:t>
            </a:r>
            <a:r>
              <a:rPr lang="pt-BR" sz="2400" dirty="0">
                <a:solidFill>
                  <a:srgbClr val="037095"/>
                </a:solidFill>
              </a:rPr>
              <a:t>✅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BI Artes, BI Ciências e Humanidades e BI em Ciência, Tecnologia e Inovação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Elaboração dos PPCs – Fase final de ajuste 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Aprovação em Dezembro / 2025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Equipamentos e mobiliários – Dimensionamento e empenho concluídos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Recurso disponível e prazo para entrega – Janeiro e Fevereiro / 2026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A0993-44A7-1FE7-0896-4921F803C796}"/>
              </a:ext>
            </a:extLst>
          </p:cNvPr>
          <p:cNvSpPr/>
          <p:nvPr/>
        </p:nvSpPr>
        <p:spPr>
          <a:xfrm>
            <a:off x="9613368" y="4966139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16206-5826-5F58-4B7F-97BA6CA10DD8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pic>
        <p:nvPicPr>
          <p:cNvPr id="1026" name="Picture 2" descr="Carregando bateria - ícones de eletrônicos grátis">
            <a:extLst>
              <a:ext uri="{FF2B5EF4-FFF2-40B4-BE49-F238E27FC236}">
                <a16:creationId xmlns:a16="http://schemas.microsoft.com/office/drawing/2014/main" id="{737917FA-E84B-87E1-8B70-ED231B26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599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CB1971-5416-F064-A27F-8651F35D83BA}"/>
              </a:ext>
            </a:extLst>
          </p:cNvPr>
          <p:cNvSpPr/>
          <p:nvPr/>
        </p:nvSpPr>
        <p:spPr>
          <a:xfrm>
            <a:off x="13353107" y="5859719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8" name="Picture 2" descr="Carregando bateria - ícones de eletrônicos grátis">
            <a:extLst>
              <a:ext uri="{FF2B5EF4-FFF2-40B4-BE49-F238E27FC236}">
                <a16:creationId xmlns:a16="http://schemas.microsoft.com/office/drawing/2014/main" id="{D1518380-C5B1-B4BD-AD3E-A2538B5A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739" y="5313179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7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98BA-4D4F-B83F-F4CC-907235AAA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F481AC3A-1C36-5948-FDD3-74A35679F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026E-0674-A5E4-B291-78034A760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5"/>
            <a:ext cx="977075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Adequação dos espaços provisórios – Projeto concluído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Contratação em andamento e prazo de execução – Janeiro e fevereiro / 2026</a:t>
            </a:r>
          </a:p>
          <a:p>
            <a:pPr>
              <a:lnSpc>
                <a:spcPct val="14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Recrutamento de pessoal – vagas disponibilizadas pelo MEC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Edital de redistribuição Docentes – 221 inscritos – Prazo 07/01/2026</a:t>
            </a:r>
          </a:p>
          <a:p>
            <a:pPr lvl="1">
              <a:lnSpc>
                <a:spcPct val="140000"/>
              </a:lnSpc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Edital de remoção interna Docentes – 02 inscritas – Prazo 07/01/2026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Remoção de </a:t>
            </a:r>
            <a:r>
              <a:rPr lang="pt-BR" sz="2000" dirty="0" err="1">
                <a:solidFill>
                  <a:srgbClr val="037095"/>
                </a:solidFill>
              </a:rPr>
              <a:t>TAs</a:t>
            </a:r>
            <a:r>
              <a:rPr lang="pt-BR" sz="2000" dirty="0">
                <a:solidFill>
                  <a:srgbClr val="037095"/>
                </a:solidFill>
              </a:rPr>
              <a:t> a pedido – 02 pessoas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Apoio Administrativo Terceirizado – 02 vagas</a:t>
            </a:r>
          </a:p>
          <a:p>
            <a:pPr lvl="1">
              <a:lnSpc>
                <a:spcPct val="140000"/>
              </a:lnSpc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Concurso de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– </a:t>
            </a:r>
            <a:r>
              <a:rPr lang="pt-BR" sz="2000" dirty="0">
                <a:solidFill>
                  <a:srgbClr val="FF0000"/>
                </a:solidFill>
              </a:rPr>
              <a:t>Publicação de Edital em Dezembro / 2025 (cargos disponíveis e alguns códigos a serem enviados pelo MEC para apoiar a implantação de SJRP).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E0F9E-0084-C34C-B24B-87526E3287CF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EECC3-E780-9867-0A24-2A758DC8B0EA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0919E3-8E22-FA99-90F4-E85887B750B6}"/>
              </a:ext>
            </a:extLst>
          </p:cNvPr>
          <p:cNvSpPr/>
          <p:nvPr/>
        </p:nvSpPr>
        <p:spPr>
          <a:xfrm>
            <a:off x="13096797" y="2533365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8" name="Picture 2" descr="Carregando bateria - ícones de eletrônicos grátis">
            <a:extLst>
              <a:ext uri="{FF2B5EF4-FFF2-40B4-BE49-F238E27FC236}">
                <a16:creationId xmlns:a16="http://schemas.microsoft.com/office/drawing/2014/main" id="{7D685958-22BA-8CE1-3918-A2640FF3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9" y="1986825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8A2285-2E2D-0133-9498-B98750AEBAAF}"/>
              </a:ext>
            </a:extLst>
          </p:cNvPr>
          <p:cNvSpPr/>
          <p:nvPr/>
        </p:nvSpPr>
        <p:spPr>
          <a:xfrm>
            <a:off x="13096797" y="4776171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10" name="Picture 2" descr="Carregando bateria - ícones de eletrônicos grátis">
            <a:extLst>
              <a:ext uri="{FF2B5EF4-FFF2-40B4-BE49-F238E27FC236}">
                <a16:creationId xmlns:a16="http://schemas.microsoft.com/office/drawing/2014/main" id="{D354B95E-45A7-60B0-9FE3-BFBE2C25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8" y="3895691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AF00D25-3751-CEB8-920F-7C900DDF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7828" cy="1325563"/>
          </a:xfrm>
        </p:spPr>
        <p:txBody>
          <a:bodyPr>
            <a:normAutofit/>
          </a:bodyPr>
          <a:lstStyle/>
          <a:p>
            <a:r>
              <a:rPr lang="pt-BR" sz="4000" noProof="0" dirty="0">
                <a:solidFill>
                  <a:srgbClr val="00316D"/>
                </a:solidFill>
              </a:rPr>
              <a:t>SJRP: Planejamento – Documento referência</a:t>
            </a:r>
            <a:endParaRPr lang="pt-BR" sz="4000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3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603F0-6562-75CB-E7E8-3A595C17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619ABAB5-D4FA-6D70-39E9-793D9934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EC99-5270-67C5-9601-E2DD5AEE0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Elaboração de Regulamentos – em andamento (Junho/2026)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Regimento do CAHT e Resolução sobre Regime de Ciclos</a:t>
            </a:r>
          </a:p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Área Física Definitiva – decisão até Janeiro de 2026</a:t>
            </a:r>
          </a:p>
          <a:p>
            <a:pPr lvl="1">
              <a:lnSpc>
                <a:spcPct val="140000"/>
              </a:lnSpc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Área da UNESP, Área já doada pela prefeitura ou nova prospecção</a:t>
            </a:r>
          </a:p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Acordos de Cooperação – em andamento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IFSP (Dezembro/2025) e Prefeitura de SJRP (Março/2026)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endParaRPr lang="pt-BR" sz="2000" dirty="0">
              <a:solidFill>
                <a:srgbClr val="037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AF31B-D9BD-C3E6-359A-7EA885AD7F6E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4F21A-DCBF-D617-98A5-F9A2B1E45BCA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FA079-1A22-4752-2B95-07B407F328BF}"/>
              </a:ext>
            </a:extLst>
          </p:cNvPr>
          <p:cNvSpPr/>
          <p:nvPr/>
        </p:nvSpPr>
        <p:spPr>
          <a:xfrm>
            <a:off x="12572963" y="2533365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8" name="Picture 2" descr="Carregando bateria - ícones de eletrônicos grátis">
            <a:extLst>
              <a:ext uri="{FF2B5EF4-FFF2-40B4-BE49-F238E27FC236}">
                <a16:creationId xmlns:a16="http://schemas.microsoft.com/office/drawing/2014/main" id="{8811164B-D19E-49F7-ED70-A4D1729B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95" y="1986825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CEF6E5-F982-B1A8-4873-FFCF9049EFFE}"/>
              </a:ext>
            </a:extLst>
          </p:cNvPr>
          <p:cNvSpPr/>
          <p:nvPr/>
        </p:nvSpPr>
        <p:spPr>
          <a:xfrm>
            <a:off x="12572963" y="3679629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10" name="Picture 2" descr="Carregando bateria - ícones de eletrônicos grátis">
            <a:extLst>
              <a:ext uri="{FF2B5EF4-FFF2-40B4-BE49-F238E27FC236}">
                <a16:creationId xmlns:a16="http://schemas.microsoft.com/office/drawing/2014/main" id="{E8711ADD-D486-ACD5-BF07-B2EBF50C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95" y="3133089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97D13C-F7DC-C97A-63A8-4A12FEADAA4D}"/>
              </a:ext>
            </a:extLst>
          </p:cNvPr>
          <p:cNvSpPr/>
          <p:nvPr/>
        </p:nvSpPr>
        <p:spPr>
          <a:xfrm>
            <a:off x="12572963" y="4825893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12" name="Picture 2" descr="Carregando bateria - ícones de eletrônicos grátis">
            <a:extLst>
              <a:ext uri="{FF2B5EF4-FFF2-40B4-BE49-F238E27FC236}">
                <a16:creationId xmlns:a16="http://schemas.microsoft.com/office/drawing/2014/main" id="{7ADFB5C4-098B-801B-E173-CB40A58D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95" y="4279353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E33AC14-A90D-D59F-BBD2-057425A8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7828" cy="1325563"/>
          </a:xfrm>
        </p:spPr>
        <p:txBody>
          <a:bodyPr>
            <a:normAutofit/>
          </a:bodyPr>
          <a:lstStyle/>
          <a:p>
            <a:r>
              <a:rPr lang="pt-BR" sz="4000" noProof="0" dirty="0">
                <a:solidFill>
                  <a:srgbClr val="00316D"/>
                </a:solidFill>
              </a:rPr>
              <a:t>SJRP: Planejamento – Documento referência</a:t>
            </a:r>
            <a:endParaRPr lang="pt-BR" sz="4000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2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CA920-5E39-99BD-53CF-70240C688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AC8B684E-795E-B6D1-9D97-CA6B1F48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04B40D-E5D0-1317-7C12-4DA1171F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noProof="0" dirty="0">
                <a:solidFill>
                  <a:srgbClr val="00316D"/>
                </a:solidFill>
              </a:rPr>
              <a:t>SJRP: Planejamento – área provisória - IFSP</a:t>
            </a:r>
            <a:endParaRPr lang="pt-BR" sz="4000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72B06-1A2D-E0B1-0945-7C94ADA90432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83DD3-60C7-BE8F-C6B6-E3240B8FBBC3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pic>
        <p:nvPicPr>
          <p:cNvPr id="20" name="Imagem 19" descr="Gráfico&#10;&#10;O conteúdo gerado por IA pode estar incorreto.">
            <a:extLst>
              <a:ext uri="{FF2B5EF4-FFF2-40B4-BE49-F238E27FC236}">
                <a16:creationId xmlns:a16="http://schemas.microsoft.com/office/drawing/2014/main" id="{42C8E042-F8C0-CD50-71B3-022A1790B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83" y="1505982"/>
            <a:ext cx="5666663" cy="5232989"/>
          </a:xfrm>
          <a:prstGeom prst="rect">
            <a:avLst/>
          </a:prstGeom>
        </p:spPr>
      </p:pic>
      <p:pic>
        <p:nvPicPr>
          <p:cNvPr id="21" name="Imagem 20" descr="Cidade vista de cima&#10;&#10;O conteúdo gerado por IA pode estar incorreto.">
            <a:extLst>
              <a:ext uri="{FF2B5EF4-FFF2-40B4-BE49-F238E27FC236}">
                <a16:creationId xmlns:a16="http://schemas.microsoft.com/office/drawing/2014/main" id="{DA11BDE5-B0C8-3CC4-9E3C-9F2746D1A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57" y="2710989"/>
            <a:ext cx="5282057" cy="26410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91E366-02D9-0322-E60D-C7CD697C6AA7}"/>
              </a:ext>
            </a:extLst>
          </p:cNvPr>
          <p:cNvSpPr/>
          <p:nvPr/>
        </p:nvSpPr>
        <p:spPr>
          <a:xfrm>
            <a:off x="10680168" y="2268406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7" name="Picture 2" descr="Carregando bateria - ícones de eletrônicos grátis">
            <a:extLst>
              <a:ext uri="{FF2B5EF4-FFF2-40B4-BE49-F238E27FC236}">
                <a16:creationId xmlns:a16="http://schemas.microsoft.com/office/drawing/2014/main" id="{39FDEE70-4E75-DA51-F98A-BF29BC82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21866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E7550-985B-0ED3-251F-34E2EFE7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6119496E-66A0-E388-CA05-8525AAF0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91AB4F-7134-D322-081E-33CC524C2711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56FC1-F747-A872-DEA9-6A87D97F1E35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pic>
        <p:nvPicPr>
          <p:cNvPr id="7" name="Imagem 6" descr="Diagrama&#10;&#10;O conteúdo gerado por IA pode estar incorreto.">
            <a:extLst>
              <a:ext uri="{FF2B5EF4-FFF2-40B4-BE49-F238E27FC236}">
                <a16:creationId xmlns:a16="http://schemas.microsoft.com/office/drawing/2014/main" id="{C49C657F-C54F-A595-4BDE-4ADDB4BBB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620" y="1441521"/>
            <a:ext cx="4948757" cy="5330736"/>
          </a:xfrm>
          <a:prstGeom prst="rect">
            <a:avLst/>
          </a:prstGeom>
        </p:spPr>
      </p:pic>
      <p:pic>
        <p:nvPicPr>
          <p:cNvPr id="8" name="Imagem 7" descr="Cidade vista de cima&#10;&#10;O conteúdo gerado por IA pode estar incorreto.">
            <a:extLst>
              <a:ext uri="{FF2B5EF4-FFF2-40B4-BE49-F238E27FC236}">
                <a16:creationId xmlns:a16="http://schemas.microsoft.com/office/drawing/2014/main" id="{7D79F22F-C207-1263-DB25-DA4532F5F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84" y="2664614"/>
            <a:ext cx="5503730" cy="27518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3A571D3-3598-E05A-9B95-F0200637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noProof="0" dirty="0">
                <a:solidFill>
                  <a:srgbClr val="00316D"/>
                </a:solidFill>
              </a:rPr>
              <a:t>SJRP: Planejamento – área provisória - IFSP</a:t>
            </a:r>
            <a:endParaRPr lang="pt-BR" sz="4000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4D4DD-20C9-EC77-913B-B06BDCF3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7B003FE5-B01C-330B-207D-3B1C202C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AFCBC-7DC5-1DD8-0940-4D505BDA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noProof="0" dirty="0">
                <a:solidFill>
                  <a:srgbClr val="00316D"/>
                </a:solidFill>
              </a:rPr>
              <a:t>SJRP: Planejamento – área definitiva - UNESP</a:t>
            </a:r>
            <a:endParaRPr lang="pt-BR" sz="4000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4F559-579C-D73E-1D24-B8A516944C77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BA961-5EDD-17F2-870C-708055B4B435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2BE8D2D-7F6F-41CC-7D8C-FB14C9207E2B}"/>
              </a:ext>
            </a:extLst>
          </p:cNvPr>
          <p:cNvSpPr/>
          <p:nvPr/>
        </p:nvSpPr>
        <p:spPr>
          <a:xfrm>
            <a:off x="5431475" y="1773793"/>
            <a:ext cx="4776969" cy="4413689"/>
          </a:xfrm>
          <a:custGeom>
            <a:avLst/>
            <a:gdLst/>
            <a:ahLst/>
            <a:cxnLst/>
            <a:rect l="l" t="t" r="r" b="b"/>
            <a:pathLst>
              <a:path w="7947189" h="8215386">
                <a:moveTo>
                  <a:pt x="0" y="0"/>
                </a:moveTo>
                <a:lnTo>
                  <a:pt x="7947190" y="0"/>
                </a:lnTo>
                <a:lnTo>
                  <a:pt x="7947190" y="8215386"/>
                </a:lnTo>
                <a:lnTo>
                  <a:pt x="0" y="8215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76" t="-1792" b="-199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91">
            <a:extLst>
              <a:ext uri="{FF2B5EF4-FFF2-40B4-BE49-F238E27FC236}">
                <a16:creationId xmlns:a16="http://schemas.microsoft.com/office/drawing/2014/main" id="{55A76929-32E6-7D1B-FBF0-3E291FD7A9A6}"/>
              </a:ext>
            </a:extLst>
          </p:cNvPr>
          <p:cNvGrpSpPr/>
          <p:nvPr/>
        </p:nvGrpSpPr>
        <p:grpSpPr>
          <a:xfrm>
            <a:off x="324259" y="2754767"/>
            <a:ext cx="4968424" cy="2388733"/>
            <a:chOff x="0" y="0"/>
            <a:chExt cx="8441464" cy="4093066"/>
          </a:xfrm>
        </p:grpSpPr>
        <p:sp>
          <p:nvSpPr>
            <p:cNvPr id="11" name="Freeform 92">
              <a:extLst>
                <a:ext uri="{FF2B5EF4-FFF2-40B4-BE49-F238E27FC236}">
                  <a16:creationId xmlns:a16="http://schemas.microsoft.com/office/drawing/2014/main" id="{96A5279F-F7CA-F00D-C310-FAC9E6582C9C}"/>
                </a:ext>
              </a:extLst>
            </p:cNvPr>
            <p:cNvSpPr/>
            <p:nvPr/>
          </p:nvSpPr>
          <p:spPr>
            <a:xfrm>
              <a:off x="0" y="2556"/>
              <a:ext cx="4820070" cy="4090510"/>
            </a:xfrm>
            <a:custGeom>
              <a:avLst/>
              <a:gdLst/>
              <a:ahLst/>
              <a:cxnLst/>
              <a:rect l="l" t="t" r="r" b="b"/>
              <a:pathLst>
                <a:path w="4820070" h="4090510">
                  <a:moveTo>
                    <a:pt x="0" y="0"/>
                  </a:moveTo>
                  <a:lnTo>
                    <a:pt x="4820070" y="0"/>
                  </a:lnTo>
                  <a:lnTo>
                    <a:pt x="4820070" y="4090510"/>
                  </a:lnTo>
                  <a:lnTo>
                    <a:pt x="0" y="4090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6563" t="-23585" r="-49596" b="-6434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93">
              <a:extLst>
                <a:ext uri="{FF2B5EF4-FFF2-40B4-BE49-F238E27FC236}">
                  <a16:creationId xmlns:a16="http://schemas.microsoft.com/office/drawing/2014/main" id="{31A0FC42-6806-50C6-3B87-34D47513C09E}"/>
                </a:ext>
              </a:extLst>
            </p:cNvPr>
            <p:cNvSpPr/>
            <p:nvPr/>
          </p:nvSpPr>
          <p:spPr>
            <a:xfrm>
              <a:off x="4795304" y="3302834"/>
              <a:ext cx="687130" cy="686307"/>
            </a:xfrm>
            <a:custGeom>
              <a:avLst/>
              <a:gdLst/>
              <a:ahLst/>
              <a:cxnLst/>
              <a:rect l="l" t="t" r="r" b="b"/>
              <a:pathLst>
                <a:path w="687130" h="686307">
                  <a:moveTo>
                    <a:pt x="0" y="0"/>
                  </a:moveTo>
                  <a:lnTo>
                    <a:pt x="687130" y="0"/>
                  </a:lnTo>
                  <a:lnTo>
                    <a:pt x="687130" y="686307"/>
                  </a:lnTo>
                  <a:lnTo>
                    <a:pt x="0" y="686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94">
              <a:extLst>
                <a:ext uri="{FF2B5EF4-FFF2-40B4-BE49-F238E27FC236}">
                  <a16:creationId xmlns:a16="http://schemas.microsoft.com/office/drawing/2014/main" id="{09B6F166-9E68-5FC0-75E0-505BCFBD7D58}"/>
                </a:ext>
              </a:extLst>
            </p:cNvPr>
            <p:cNvSpPr/>
            <p:nvPr/>
          </p:nvSpPr>
          <p:spPr>
            <a:xfrm>
              <a:off x="5670508" y="238917"/>
              <a:ext cx="559496" cy="3773012"/>
            </a:xfrm>
            <a:custGeom>
              <a:avLst/>
              <a:gdLst/>
              <a:ahLst/>
              <a:cxnLst/>
              <a:rect l="l" t="t" r="r" b="b"/>
              <a:pathLst>
                <a:path w="559496" h="3773012">
                  <a:moveTo>
                    <a:pt x="0" y="0"/>
                  </a:moveTo>
                  <a:lnTo>
                    <a:pt x="559496" y="0"/>
                  </a:lnTo>
                  <a:lnTo>
                    <a:pt x="559496" y="3773012"/>
                  </a:lnTo>
                  <a:lnTo>
                    <a:pt x="0" y="3773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354B5BC7-DA83-AF0A-15F3-C00D0DEA6493}"/>
                </a:ext>
              </a:extLst>
            </p:cNvPr>
            <p:cNvSpPr txBox="1"/>
            <p:nvPr/>
          </p:nvSpPr>
          <p:spPr>
            <a:xfrm>
              <a:off x="5670508" y="-19050"/>
              <a:ext cx="576775" cy="163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1"/>
                </a:lnSpc>
                <a:spcBef>
                  <a:spcPct val="0"/>
                </a:spcBef>
              </a:pPr>
              <a:r>
                <a:rPr lang="en-US" sz="722" b="1" u="sng">
                  <a:solidFill>
                    <a:srgbClr val="292C3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LEGENDA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29C2D1C3-5F0D-062C-EF80-C1D681796291}"/>
                </a:ext>
              </a:extLst>
            </p:cNvPr>
            <p:cNvSpPr txBox="1"/>
            <p:nvPr/>
          </p:nvSpPr>
          <p:spPr>
            <a:xfrm>
              <a:off x="6331574" y="219867"/>
              <a:ext cx="2109890" cy="163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11"/>
                </a:lnSpc>
                <a:spcBef>
                  <a:spcPct val="0"/>
                </a:spcBef>
              </a:pPr>
              <a:r>
                <a:rPr lang="en-US" sz="722">
                  <a:solidFill>
                    <a:srgbClr val="292C32"/>
                  </a:solidFill>
                  <a:latin typeface="Open Sans"/>
                  <a:ea typeface="Open Sans"/>
                  <a:cs typeface="Open Sans"/>
                  <a:sym typeface="Open Sans"/>
                </a:rPr>
                <a:t>Cota de nível mais baixa: 528m</a:t>
              </a:r>
            </a:p>
          </p:txBody>
        </p:sp>
        <p:sp>
          <p:nvSpPr>
            <p:cNvPr id="16" name="TextBox 97">
              <a:extLst>
                <a:ext uri="{FF2B5EF4-FFF2-40B4-BE49-F238E27FC236}">
                  <a16:creationId xmlns:a16="http://schemas.microsoft.com/office/drawing/2014/main" id="{B5805A60-769E-0AEB-4C4A-F3DCDE0625A1}"/>
                </a:ext>
              </a:extLst>
            </p:cNvPr>
            <p:cNvSpPr txBox="1"/>
            <p:nvPr/>
          </p:nvSpPr>
          <p:spPr>
            <a:xfrm>
              <a:off x="6331574" y="3848363"/>
              <a:ext cx="2109890" cy="163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11"/>
                </a:lnSpc>
                <a:spcBef>
                  <a:spcPct val="0"/>
                </a:spcBef>
              </a:pPr>
              <a:r>
                <a:rPr lang="en-US" sz="722">
                  <a:solidFill>
                    <a:srgbClr val="292C32"/>
                  </a:solidFill>
                  <a:latin typeface="Open Sans"/>
                  <a:ea typeface="Open Sans"/>
                  <a:cs typeface="Open Sans"/>
                  <a:sym typeface="Open Sans"/>
                </a:rPr>
                <a:t>Cota de nível mais alta: 561m</a:t>
              </a:r>
            </a:p>
          </p:txBody>
        </p:sp>
        <p:sp>
          <p:nvSpPr>
            <p:cNvPr id="17" name="TextBox 98">
              <a:extLst>
                <a:ext uri="{FF2B5EF4-FFF2-40B4-BE49-F238E27FC236}">
                  <a16:creationId xmlns:a16="http://schemas.microsoft.com/office/drawing/2014/main" id="{FE05C47E-514A-92EF-9CF6-5E49079941CD}"/>
                </a:ext>
              </a:extLst>
            </p:cNvPr>
            <p:cNvSpPr txBox="1"/>
            <p:nvPr/>
          </p:nvSpPr>
          <p:spPr>
            <a:xfrm>
              <a:off x="2246437" y="3293309"/>
              <a:ext cx="340519" cy="162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4"/>
                </a:lnSpc>
                <a:spcBef>
                  <a:spcPct val="0"/>
                </a:spcBef>
              </a:pPr>
              <a:r>
                <a:rPr lang="en-US" sz="76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561m</a:t>
              </a:r>
            </a:p>
          </p:txBody>
        </p:sp>
        <p:sp>
          <p:nvSpPr>
            <p:cNvPr id="18" name="TextBox 99">
              <a:extLst>
                <a:ext uri="{FF2B5EF4-FFF2-40B4-BE49-F238E27FC236}">
                  <a16:creationId xmlns:a16="http://schemas.microsoft.com/office/drawing/2014/main" id="{BC233305-391F-65EF-839D-87B6B0FC030C}"/>
                </a:ext>
              </a:extLst>
            </p:cNvPr>
            <p:cNvSpPr txBox="1"/>
            <p:nvPr/>
          </p:nvSpPr>
          <p:spPr>
            <a:xfrm>
              <a:off x="2333988" y="1627715"/>
              <a:ext cx="340519" cy="162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4"/>
                </a:lnSpc>
                <a:spcBef>
                  <a:spcPct val="0"/>
                </a:spcBef>
              </a:pPr>
              <a:r>
                <a:rPr lang="en-US" sz="76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528m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BC4AD0D-6709-018C-09F3-5618EA6F13EA}"/>
              </a:ext>
            </a:extLst>
          </p:cNvPr>
          <p:cNvSpPr/>
          <p:nvPr/>
        </p:nvSpPr>
        <p:spPr>
          <a:xfrm>
            <a:off x="8029908" y="2074782"/>
            <a:ext cx="107575" cy="411404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7" name="Picture 2" descr="Carregando bateria - ícones de eletrônicos grátis">
            <a:extLst>
              <a:ext uri="{FF2B5EF4-FFF2-40B4-BE49-F238E27FC236}">
                <a16:creationId xmlns:a16="http://schemas.microsoft.com/office/drawing/2014/main" id="{13B0595C-A446-801D-F213-E62D2399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40" y="1528242"/>
            <a:ext cx="780143" cy="7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9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C61BB-D850-2A5C-C4A0-D2444F02B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448959FB-0FFD-9A22-35F4-657202CC8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7BD14-7199-E0FA-5912-2F07EA6B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noProof="0" dirty="0">
                <a:solidFill>
                  <a:srgbClr val="00316D"/>
                </a:solidFill>
              </a:rPr>
              <a:t>Novos cursos – CCN, CCGT, CCHB e CCET</a:t>
            </a:r>
            <a:endParaRPr lang="pt-BR" sz="4200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49B6A-1800-1EAB-A7C9-C12947C1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5"/>
            <a:ext cx="9807037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Esforços para viabilizar oferta em 2026, com algumas limitações importantes – principalmente em relação à contratação de pessoal: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Recebimento apenas de vagas docente – por enquanto para SJRP;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Pequeno quantitativo de vagas de </a:t>
            </a:r>
            <a:r>
              <a:rPr lang="pt-BR" sz="2000" dirty="0" err="1">
                <a:solidFill>
                  <a:srgbClr val="037095"/>
                </a:solidFill>
              </a:rPr>
              <a:t>TAs</a:t>
            </a:r>
            <a:r>
              <a:rPr lang="pt-BR" sz="2000" dirty="0">
                <a:solidFill>
                  <a:srgbClr val="037095"/>
                </a:solidFill>
              </a:rPr>
              <a:t> que depende da regulamentação da nova carreira;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Tempo insuficiente para realização de concurso.</a:t>
            </a:r>
          </a:p>
          <a:p>
            <a:pPr>
              <a:lnSpc>
                <a:spcPct val="140000"/>
              </a:lnSpc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Encaminhamento pactuado com os Centros para orientação dos trabalhos e início em 2027.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PL de novos cargos enviado ao Congresso.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>
              <a:lnSpc>
                <a:spcPct val="140000"/>
              </a:lnSpc>
            </a:pPr>
            <a:endParaRPr lang="pt-BR" sz="2000" dirty="0">
              <a:solidFill>
                <a:srgbClr val="037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95FF5-6858-1422-E47B-C11ECE01BD2D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722F2-A550-FC68-7C46-ECB3C41E4F2F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</p:spTree>
    <p:extLst>
      <p:ext uri="{BB962C8B-B14F-4D97-AF65-F5344CB8AC3E}">
        <p14:creationId xmlns:p14="http://schemas.microsoft.com/office/powerpoint/2010/main" val="20894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1C26E-1C96-890B-5ED5-CD9891CD7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eometric shapes and letters&#10;&#10;Description automatically generated with medium confidence">
            <a:extLst>
              <a:ext uri="{FF2B5EF4-FFF2-40B4-BE49-F238E27FC236}">
                <a16:creationId xmlns:a16="http://schemas.microsoft.com/office/drawing/2014/main" id="{F6B436E2-681F-8991-1A9B-2E4588BA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56" r="4956"/>
          <a:stretch/>
        </p:blipFill>
        <p:spPr>
          <a:xfrm>
            <a:off x="10486028" y="0"/>
            <a:ext cx="1705972" cy="412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0B934-4A38-A050-84BB-FF9143E1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solidFill>
                  <a:srgbClr val="00316D"/>
                </a:solidFill>
              </a:rPr>
              <a:t>Encaminhamentos - SJRP</a:t>
            </a:r>
            <a:endParaRPr lang="pt-BR" b="1" noProof="0" dirty="0">
              <a:solidFill>
                <a:srgbClr val="00316D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F501-7879-15B6-238C-B13BB13E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2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t-BR" sz="2400" dirty="0">
                <a:solidFill>
                  <a:srgbClr val="037095"/>
                </a:solidFill>
              </a:rPr>
              <a:t>SISU/2026 - Oferecimento de 30 vagas para cada curso de 1º Ciclo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Capacidade máxima das salas do IFSP – 35 estudantes</a:t>
            </a: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Período Noturno – menor uso da infraestrutura pelo IFSP</a:t>
            </a:r>
          </a:p>
          <a:p>
            <a:pPr lvl="1">
              <a:lnSpc>
                <a:spcPct val="140000"/>
              </a:lnSpc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BI em Artes – 30 vagas – </a:t>
            </a:r>
            <a:r>
              <a:rPr lang="pt-BR" sz="2000" dirty="0">
                <a:solidFill>
                  <a:srgbClr val="037095"/>
                </a:solidFill>
              </a:rPr>
              <a:t>N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oturno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37095"/>
              </a:solidFill>
              <a:effectLst/>
              <a:uLnTx/>
              <a:uFillTx/>
            </a:endParaRPr>
          </a:p>
          <a:p>
            <a:pPr lvl="1">
              <a:lnSpc>
                <a:spcPct val="140000"/>
              </a:lnSpc>
            </a:pPr>
            <a:r>
              <a:rPr lang="pt-BR" sz="2000" dirty="0">
                <a:solidFill>
                  <a:srgbClr val="037095"/>
                </a:solidFill>
              </a:rPr>
              <a:t>BI em Ciências e Humanidades – 30 vagas – Noturno</a:t>
            </a:r>
          </a:p>
          <a:p>
            <a:pPr lvl="1">
              <a:lnSpc>
                <a:spcPct val="140000"/>
              </a:lnSpc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37095"/>
                </a:solidFill>
                <a:effectLst/>
                <a:uLnTx/>
                <a:uFillTx/>
              </a:rPr>
              <a:t>BI em Ciência, Tecnologia e Inovação – 30 vagas - Noturno</a:t>
            </a:r>
          </a:p>
          <a:p>
            <a:pPr>
              <a:lnSpc>
                <a:spcPct val="140000"/>
              </a:lnSpc>
            </a:pPr>
            <a:endParaRPr lang="pt-BR" sz="2000" dirty="0">
              <a:solidFill>
                <a:srgbClr val="037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1A4F7-DC8A-A007-7841-84813CBD6526}"/>
              </a:ext>
            </a:extLst>
          </p:cNvPr>
          <p:cNvSpPr/>
          <p:nvPr/>
        </p:nvSpPr>
        <p:spPr>
          <a:xfrm>
            <a:off x="10486028" y="3429000"/>
            <a:ext cx="1705971" cy="3429000"/>
          </a:xfrm>
          <a:prstGeom prst="rect">
            <a:avLst/>
          </a:prstGeom>
          <a:solidFill>
            <a:srgbClr val="F5AD00"/>
          </a:solidFill>
          <a:ln>
            <a:solidFill>
              <a:srgbClr val="F5A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48646-1E0A-2F07-BC44-2E6420F759FA}"/>
              </a:ext>
            </a:extLst>
          </p:cNvPr>
          <p:cNvSpPr txBox="1"/>
          <p:nvPr/>
        </p:nvSpPr>
        <p:spPr>
          <a:xfrm>
            <a:off x="10499680" y="6187482"/>
            <a:ext cx="17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noProof="0" dirty="0">
                <a:solidFill>
                  <a:srgbClr val="037095"/>
                </a:solidFill>
                <a:latin typeface="Helvetica" pitchFamily="2" charset="0"/>
              </a:rPr>
              <a:t>UFSCar</a:t>
            </a:r>
          </a:p>
        </p:txBody>
      </p:sp>
    </p:spTree>
    <p:extLst>
      <p:ext uri="{BB962C8B-B14F-4D97-AF65-F5344CB8AC3E}">
        <p14:creationId xmlns:p14="http://schemas.microsoft.com/office/powerpoint/2010/main" val="2654987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151670</TotalTime>
  <Words>688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Open Sans Bold</vt:lpstr>
      <vt:lpstr>Aptos</vt:lpstr>
      <vt:lpstr>Aptos Display</vt:lpstr>
      <vt:lpstr>Arial</vt:lpstr>
      <vt:lpstr>Helvetica</vt:lpstr>
      <vt:lpstr>Open Sans</vt:lpstr>
      <vt:lpstr>Office Theme</vt:lpstr>
      <vt:lpstr>UFSCar: Campus São José do Rio Preto e demais expansões</vt:lpstr>
      <vt:lpstr>SJRP: Planejamento – Documento referência</vt:lpstr>
      <vt:lpstr>SJRP: Planejamento – Documento referência</vt:lpstr>
      <vt:lpstr>SJRP: Planejamento – Documento referência</vt:lpstr>
      <vt:lpstr>SJRP: Planejamento – área provisória - IFSP</vt:lpstr>
      <vt:lpstr>SJRP: Planejamento – área provisória - IFSP</vt:lpstr>
      <vt:lpstr>SJRP: Planejamento – área definitiva - UNESP</vt:lpstr>
      <vt:lpstr>Novos cursos – CCN, CCGT, CCHB e CCET</vt:lpstr>
      <vt:lpstr>Encaminhamentos - SJRP</vt:lpstr>
      <vt:lpstr>Encaminhamentos – demais expansões</vt:lpstr>
      <vt:lpstr>Encaminhamentos – demais expansões</vt:lpstr>
      <vt:lpstr>Esclarecimento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oliveira</dc:creator>
  <cp:lastModifiedBy>Ana Beatriz Oliveira</cp:lastModifiedBy>
  <cp:revision>177</cp:revision>
  <dcterms:created xsi:type="dcterms:W3CDTF">2024-12-11T21:59:08Z</dcterms:created>
  <dcterms:modified xsi:type="dcterms:W3CDTF">2025-12-05T13:58:33Z</dcterms:modified>
</cp:coreProperties>
</file>