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19" r:id="rId3"/>
    <p:sldId id="318" r:id="rId4"/>
    <p:sldId id="320" r:id="rId5"/>
    <p:sldId id="321" r:id="rId6"/>
    <p:sldId id="260" r:id="rId7"/>
    <p:sldId id="262" r:id="rId8"/>
    <p:sldId id="261" r:id="rId9"/>
    <p:sldId id="272" r:id="rId10"/>
    <p:sldId id="273" r:id="rId11"/>
    <p:sldId id="283" r:id="rId12"/>
    <p:sldId id="316" r:id="rId13"/>
    <p:sldId id="322" r:id="rId14"/>
  </p:sldIdLst>
  <p:sldSz cx="12192000" cy="6858000"/>
  <p:notesSz cx="6858000" cy="9144000"/>
  <p:defaultTextStyle>
    <a:defPPr>
      <a:defRPr lang="en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7095"/>
    <a:srgbClr val="00316D"/>
    <a:srgbClr val="D84942"/>
    <a:srgbClr val="0052B8"/>
    <a:srgbClr val="E54D47"/>
    <a:srgbClr val="F5A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756"/>
    <p:restoredTop sz="96317"/>
  </p:normalViewPr>
  <p:slideViewPr>
    <p:cSldViewPr snapToGrid="0">
      <p:cViewPr varScale="1">
        <p:scale>
          <a:sx n="89" d="100"/>
          <a:sy n="89" d="100"/>
        </p:scale>
        <p:origin x="184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19FB3-B92A-766F-9B85-6E86D2181A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5E090B-D61A-9BB5-AD98-27809ED3B5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4E36D5-6203-38CB-00DC-AEDE55C7C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6F1E6-0AFD-F84A-95E6-4A76BA790E02}" type="datetimeFigureOut">
              <a:rPr lang="en-BR" smtClean="0"/>
              <a:t>30/05/25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F388A-FA1B-A37A-3E3F-18DDA45A8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94C16-5BD1-F88B-81A1-47DA11263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57F20-C172-754E-9FA0-FCD9BE440B43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418780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2F2DE-375B-04CE-C897-60FF32A64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8C6766-3AB8-5B2F-E853-0E3AC3E97F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CF04C0-6BA6-7543-F5A0-D0B774C18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6F1E6-0AFD-F84A-95E6-4A76BA790E02}" type="datetimeFigureOut">
              <a:rPr lang="en-BR" smtClean="0"/>
              <a:t>30/05/25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8804A-05B1-A997-11BB-76EACFA1A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274D7-1EEB-4BE0-5CD2-0927AE8B9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57F20-C172-754E-9FA0-FCD9BE440B43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577327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7E0B28-F2AF-04BB-9A73-08039CD6FB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EBAB1C-3449-6641-CA85-0C0B562667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BEE4D7-5232-F0BF-3CEE-0EF6575BB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6F1E6-0AFD-F84A-95E6-4A76BA790E02}" type="datetimeFigureOut">
              <a:rPr lang="en-BR" smtClean="0"/>
              <a:t>30/05/25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EB1CA0-3F61-D512-F1E1-480CE2A3E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453D4-9137-5EAD-E0A3-AE727455B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57F20-C172-754E-9FA0-FCD9BE440B43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63285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C657D-7BE4-8EAC-2AA1-A24CFC778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24165-444D-AEA0-57D1-7C0D1BA9B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77C751-1730-1FB0-970F-BAF1D3552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6F1E6-0AFD-F84A-95E6-4A76BA790E02}" type="datetimeFigureOut">
              <a:rPr lang="en-BR" smtClean="0"/>
              <a:t>30/05/25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F09745-BB66-3938-435A-DA35A49F5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2B2547-D6A5-B888-50AD-686DDF1D6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57F20-C172-754E-9FA0-FCD9BE440B43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4210123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F4C7F-F49C-C722-3A19-0DCC771BD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D9345-47E4-7082-B88A-42DD3D8AD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98871D-BB35-2E08-9F53-568790492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6F1E6-0AFD-F84A-95E6-4A76BA790E02}" type="datetimeFigureOut">
              <a:rPr lang="en-BR" smtClean="0"/>
              <a:t>30/05/25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088D01-209E-A532-E22D-B8C734F5D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B8740B-F926-6C1A-E265-96C7E643F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57F20-C172-754E-9FA0-FCD9BE440B43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017945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D48A7-A0A2-7DE7-1106-2C19D27B6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EAF49-0F66-1EC9-6D6E-3729417410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CA6115-6C99-071B-068D-0BA880E6F0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B01749-9A15-FED4-DF48-9BABF1DC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6F1E6-0AFD-F84A-95E6-4A76BA790E02}" type="datetimeFigureOut">
              <a:rPr lang="en-BR" smtClean="0"/>
              <a:t>30/05/25</a:t>
            </a:fld>
            <a:endParaRPr lang="en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4C6123-B6BE-5D67-C9C0-683D80851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19A2DC-8D48-7BE4-69D7-73623D21A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57F20-C172-754E-9FA0-FCD9BE440B43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473627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918B5-5723-3614-1543-155B22C7C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A38FF5-70DB-1838-2A57-EB7D2736D0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E4AD0D-5618-7185-3F60-B4F85C7C8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BC69AB-11F8-5F89-8C37-D05103DAB4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C7A20B-9533-131C-AE90-913A346BD9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863F5D-F729-DB4E-E6AD-0DCA8449F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6F1E6-0AFD-F84A-95E6-4A76BA790E02}" type="datetimeFigureOut">
              <a:rPr lang="en-BR" smtClean="0"/>
              <a:t>30/05/25</a:t>
            </a:fld>
            <a:endParaRPr lang="en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8119DA-9748-E291-DAE0-8280385FD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D87B25-EAE8-615E-2EB7-E83C0B704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57F20-C172-754E-9FA0-FCD9BE440B43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385414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B6380-EAAF-B3D6-EBD1-CE740B531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D9695A-7EBF-C46C-B8D8-B6B09CCE4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6F1E6-0AFD-F84A-95E6-4A76BA790E02}" type="datetimeFigureOut">
              <a:rPr lang="en-BR" smtClean="0"/>
              <a:t>30/05/25</a:t>
            </a:fld>
            <a:endParaRPr lang="en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32009C-7269-3453-09BA-94F4B7D03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971D2E-2B84-B3F9-5787-5D5FC44F8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57F20-C172-754E-9FA0-FCD9BE440B43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409549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4F2851-6B86-99A9-7F3A-D0C72B894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6F1E6-0AFD-F84A-95E6-4A76BA790E02}" type="datetimeFigureOut">
              <a:rPr lang="en-BR" smtClean="0"/>
              <a:t>30/05/25</a:t>
            </a:fld>
            <a:endParaRPr lang="en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0E8D2A-99B1-3436-70AA-0C9310AB5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AE6A57-FFA3-CFF0-6F91-EAA80321E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57F20-C172-754E-9FA0-FCD9BE440B43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902159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1DFC9-D1DC-A474-2610-66A7701D9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C127D-3FD0-0200-DB29-4A936D6A9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C318B4-AACD-D41D-2801-803CAEFA9B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F0E4D6-3054-BD87-B95F-16336918B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6F1E6-0AFD-F84A-95E6-4A76BA790E02}" type="datetimeFigureOut">
              <a:rPr lang="en-BR" smtClean="0"/>
              <a:t>30/05/25</a:t>
            </a:fld>
            <a:endParaRPr lang="en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C76696-0025-0B70-A7BA-B60C6E5D4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5057F2-7715-8D46-03D7-63438EBC4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57F20-C172-754E-9FA0-FCD9BE440B43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687556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732BD-06A0-4D19-D318-3206E2574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A9A119-15DE-9655-4E35-625E860BC5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EEEA23-1702-A97A-CA30-C58926499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5DCE8A-E720-66F1-BF31-5FD077636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6F1E6-0AFD-F84A-95E6-4A76BA790E02}" type="datetimeFigureOut">
              <a:rPr lang="en-BR" smtClean="0"/>
              <a:t>30/05/25</a:t>
            </a:fld>
            <a:endParaRPr lang="en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776987-E4D0-A17F-2AAD-4F998C549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2AE9A7-89B4-3A8C-04C0-D14B9EB8F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57F20-C172-754E-9FA0-FCD9BE440B43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367118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193AE2-EEF3-D43E-1581-06F36677F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DC224-232F-8CD3-9BB8-ABD1929F8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19E3E-2986-A4A2-BA54-D2A78B60F2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66F1E6-0AFD-F84A-95E6-4A76BA790E02}" type="datetimeFigureOut">
              <a:rPr lang="en-BR" smtClean="0"/>
              <a:t>30/05/25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780F3-E3EF-A1BA-7510-B40997BF81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3BDB05-236E-CC10-F148-4FAF29A4D7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B57F20-C172-754E-9FA0-FCD9BE440B43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70288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orful geometric shapes and letters&#10;&#10;Description automatically generated with medium confidence">
            <a:extLst>
              <a:ext uri="{FF2B5EF4-FFF2-40B4-BE49-F238E27FC236}">
                <a16:creationId xmlns:a16="http://schemas.microsoft.com/office/drawing/2014/main" id="{E025A65C-BC02-1CF4-A0E1-3B027E4438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956"/>
          <a:stretch/>
        </p:blipFill>
        <p:spPr>
          <a:xfrm>
            <a:off x="6987653" y="0"/>
            <a:ext cx="5204347" cy="490750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BBCC6D9-187D-B7C0-FBD4-485C6ED1EBE4}"/>
              </a:ext>
            </a:extLst>
          </p:cNvPr>
          <p:cNvSpPr/>
          <p:nvPr/>
        </p:nvSpPr>
        <p:spPr>
          <a:xfrm>
            <a:off x="10167582" y="3875964"/>
            <a:ext cx="2024418" cy="2982036"/>
          </a:xfrm>
          <a:prstGeom prst="rect">
            <a:avLst/>
          </a:prstGeom>
          <a:solidFill>
            <a:srgbClr val="F5AD00"/>
          </a:solidFill>
          <a:ln>
            <a:solidFill>
              <a:srgbClr val="F5AD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86B6EF-5173-C3CF-B21F-4A0B5E632426}"/>
              </a:ext>
            </a:extLst>
          </p:cNvPr>
          <p:cNvSpPr/>
          <p:nvPr/>
        </p:nvSpPr>
        <p:spPr>
          <a:xfrm>
            <a:off x="6837528" y="1801504"/>
            <a:ext cx="2210938" cy="5056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1BFF88-85E0-3BDC-3B71-AC2B36305DB8}"/>
              </a:ext>
            </a:extLst>
          </p:cNvPr>
          <p:cNvSpPr txBox="1"/>
          <p:nvPr/>
        </p:nvSpPr>
        <p:spPr>
          <a:xfrm>
            <a:off x="10349552" y="6160186"/>
            <a:ext cx="1705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R" sz="3200" b="1" dirty="0">
                <a:solidFill>
                  <a:srgbClr val="037095"/>
                </a:solidFill>
                <a:latin typeface="Helvetica" pitchFamily="2" charset="0"/>
              </a:rPr>
              <a:t>UFSCar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806EE7-2414-7F1F-031C-50D73CF0A4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7104" y="1374654"/>
            <a:ext cx="7956645" cy="2387600"/>
          </a:xfrm>
        </p:spPr>
        <p:txBody>
          <a:bodyPr>
            <a:normAutofit/>
          </a:bodyPr>
          <a:lstStyle/>
          <a:p>
            <a:pPr algn="l"/>
            <a:r>
              <a:rPr lang="en-BR" sz="6600" dirty="0">
                <a:solidFill>
                  <a:srgbClr val="00316D"/>
                </a:solidFill>
              </a:rPr>
              <a:t>Consolidação e expansão da </a:t>
            </a:r>
            <a:r>
              <a:rPr lang="en-BR" sz="6600" b="1" dirty="0">
                <a:solidFill>
                  <a:srgbClr val="00316D"/>
                </a:solidFill>
                <a:latin typeface="Helvetica" pitchFamily="2" charset="0"/>
              </a:rPr>
              <a:t>UFSCar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477B8C-70EE-EA88-DA7D-4826671A99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6286" y="3875963"/>
            <a:ext cx="8052179" cy="1327243"/>
          </a:xfrm>
        </p:spPr>
        <p:txBody>
          <a:bodyPr/>
          <a:lstStyle/>
          <a:p>
            <a:pPr algn="l"/>
            <a:r>
              <a:rPr lang="pt-BR" dirty="0">
                <a:solidFill>
                  <a:srgbClr val="037095"/>
                </a:solidFill>
              </a:rPr>
              <a:t>Documento referência para </a:t>
            </a:r>
            <a:r>
              <a:rPr lang="en-BR" dirty="0">
                <a:solidFill>
                  <a:srgbClr val="037095"/>
                </a:solidFill>
              </a:rPr>
              <a:t>instalação de um campus da UFSCar no município de São José do Rio Preto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87EDCD-0A6E-6A85-2C7B-FBD47A4B966E}"/>
              </a:ext>
            </a:extLst>
          </p:cNvPr>
          <p:cNvSpPr txBox="1"/>
          <p:nvPr/>
        </p:nvSpPr>
        <p:spPr>
          <a:xfrm>
            <a:off x="996286" y="5680674"/>
            <a:ext cx="9034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R" sz="3200" dirty="0">
                <a:solidFill>
                  <a:srgbClr val="00316D"/>
                </a:solidFill>
                <a:latin typeface="+mj-lt"/>
              </a:rPr>
              <a:t>Conselho Universitário, 30 de maio de 2025</a:t>
            </a:r>
          </a:p>
        </p:txBody>
      </p:sp>
    </p:spTree>
    <p:extLst>
      <p:ext uri="{BB962C8B-B14F-4D97-AF65-F5344CB8AC3E}">
        <p14:creationId xmlns:p14="http://schemas.microsoft.com/office/powerpoint/2010/main" val="2587949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12592A-F055-3095-1D25-BB8DEF8B2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olorful geometric shapes and letters&#10;&#10;Description automatically generated with medium confidence">
            <a:extLst>
              <a:ext uri="{FF2B5EF4-FFF2-40B4-BE49-F238E27FC236}">
                <a16:creationId xmlns:a16="http://schemas.microsoft.com/office/drawing/2014/main" id="{C1AD3CAF-0402-E2F3-0FEE-315CE6F9FB1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7956" r="4956"/>
          <a:stretch/>
        </p:blipFill>
        <p:spPr>
          <a:xfrm>
            <a:off x="10486028" y="0"/>
            <a:ext cx="1705972" cy="41224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42D81A-639A-7400-4094-10F424F7E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R" dirty="0">
                <a:solidFill>
                  <a:srgbClr val="00316D"/>
                </a:solidFill>
              </a:rPr>
              <a:t>Expansão da </a:t>
            </a:r>
            <a:r>
              <a:rPr lang="en-BR" b="1" dirty="0">
                <a:solidFill>
                  <a:srgbClr val="00316D"/>
                </a:solidFill>
                <a:latin typeface="Helvetica" pitchFamily="2" charset="0"/>
              </a:rPr>
              <a:t>UFSCar </a:t>
            </a:r>
            <a:r>
              <a:rPr lang="en-BR" dirty="0">
                <a:solidFill>
                  <a:srgbClr val="00316D"/>
                </a:solidFill>
              </a:rPr>
              <a:t>– campus SJRP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C5DD1F-D33D-C9A9-1E39-BF5FE39FBA58}"/>
              </a:ext>
            </a:extLst>
          </p:cNvPr>
          <p:cNvSpPr/>
          <p:nvPr/>
        </p:nvSpPr>
        <p:spPr>
          <a:xfrm>
            <a:off x="10486028" y="3429000"/>
            <a:ext cx="1705971" cy="3429000"/>
          </a:xfrm>
          <a:prstGeom prst="rect">
            <a:avLst/>
          </a:prstGeom>
          <a:solidFill>
            <a:srgbClr val="F5AD00"/>
          </a:solidFill>
          <a:ln>
            <a:solidFill>
              <a:srgbClr val="F5AD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28B47A-0F43-FF35-CDB3-92F1E0A8A2CE}"/>
              </a:ext>
            </a:extLst>
          </p:cNvPr>
          <p:cNvSpPr txBox="1"/>
          <p:nvPr/>
        </p:nvSpPr>
        <p:spPr>
          <a:xfrm>
            <a:off x="10499680" y="6187482"/>
            <a:ext cx="1705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R" sz="3200" b="1" dirty="0">
                <a:solidFill>
                  <a:srgbClr val="037095"/>
                </a:solidFill>
                <a:latin typeface="Helvetica" pitchFamily="2" charset="0"/>
              </a:rPr>
              <a:t>UFSCar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B0627-AA28-8FFA-D974-C77B7CE4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34177" cy="1603375"/>
          </a:xfrm>
        </p:spPr>
        <p:txBody>
          <a:bodyPr>
            <a:normAutofit/>
          </a:bodyPr>
          <a:lstStyle/>
          <a:p>
            <a:pPr lvl="1">
              <a:lnSpc>
                <a:spcPct val="140000"/>
              </a:lnSpc>
            </a:pPr>
            <a:r>
              <a:rPr lang="pt-BR" dirty="0">
                <a:solidFill>
                  <a:srgbClr val="037095"/>
                </a:solidFill>
              </a:rPr>
              <a:t>Demandas para retomada da implantação do campus LS, de curso novo no CCGT e de reforço da estrutura administrativa – incluídos em PLN encaminhado ao MG:</a:t>
            </a:r>
          </a:p>
        </p:txBody>
      </p:sp>
      <p:pic>
        <p:nvPicPr>
          <p:cNvPr id="8" name="Picture 7" descr="A table with numbers and text&#10;&#10;Description automatically generated">
            <a:extLst>
              <a:ext uri="{FF2B5EF4-FFF2-40B4-BE49-F238E27FC236}">
                <a16:creationId xmlns:a16="http://schemas.microsoft.com/office/drawing/2014/main" id="{7E5B2612-BCD7-F9C9-D020-A82804C77C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573510"/>
            <a:ext cx="9296188" cy="290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55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EA718E-4F70-46B5-6F0D-7F5EFE2AC3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olorful geometric shapes and letters&#10;&#10;Description automatically generated with medium confidence">
            <a:extLst>
              <a:ext uri="{FF2B5EF4-FFF2-40B4-BE49-F238E27FC236}">
                <a16:creationId xmlns:a16="http://schemas.microsoft.com/office/drawing/2014/main" id="{5E52E5F8-22CA-F849-FDDD-38A83CE668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7956" r="4956"/>
          <a:stretch/>
        </p:blipFill>
        <p:spPr>
          <a:xfrm>
            <a:off x="10486028" y="0"/>
            <a:ext cx="1705972" cy="41224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DF4B11-6A9B-7823-E21D-3F37A8AD1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R" dirty="0">
                <a:solidFill>
                  <a:srgbClr val="00316D"/>
                </a:solidFill>
              </a:rPr>
              <a:t>Expansão da </a:t>
            </a:r>
            <a:r>
              <a:rPr lang="en-BR" b="1" dirty="0">
                <a:solidFill>
                  <a:srgbClr val="00316D"/>
                </a:solidFill>
                <a:latin typeface="Helvetica" pitchFamily="2" charset="0"/>
              </a:rPr>
              <a:t>UFSCar </a:t>
            </a:r>
            <a:r>
              <a:rPr lang="en-BR" dirty="0">
                <a:solidFill>
                  <a:srgbClr val="00316D"/>
                </a:solidFill>
              </a:rPr>
              <a:t>– campus SJRP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D2A04E-8A58-525D-9531-6A6FDB973D4A}"/>
              </a:ext>
            </a:extLst>
          </p:cNvPr>
          <p:cNvSpPr/>
          <p:nvPr/>
        </p:nvSpPr>
        <p:spPr>
          <a:xfrm>
            <a:off x="10486028" y="3429000"/>
            <a:ext cx="1705971" cy="3429000"/>
          </a:xfrm>
          <a:prstGeom prst="rect">
            <a:avLst/>
          </a:prstGeom>
          <a:solidFill>
            <a:srgbClr val="F5AD00"/>
          </a:solidFill>
          <a:ln>
            <a:solidFill>
              <a:srgbClr val="F5AD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99E4CD-6DF3-8882-C383-645B560F5DEE}"/>
              </a:ext>
            </a:extLst>
          </p:cNvPr>
          <p:cNvSpPr txBox="1"/>
          <p:nvPr/>
        </p:nvSpPr>
        <p:spPr>
          <a:xfrm>
            <a:off x="10499680" y="6187482"/>
            <a:ext cx="1705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R" sz="3200" b="1" dirty="0">
                <a:solidFill>
                  <a:srgbClr val="037095"/>
                </a:solidFill>
                <a:latin typeface="Helvetica" pitchFamily="2" charset="0"/>
              </a:rPr>
              <a:t>UFSCar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9D023-D804-5F02-D7FF-7BF09E72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34177" cy="2568954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pt-BR" dirty="0">
                <a:solidFill>
                  <a:srgbClr val="037095"/>
                </a:solidFill>
              </a:rPr>
              <a:t>Avanços a serem anunciados:</a:t>
            </a:r>
          </a:p>
          <a:p>
            <a:pPr lvl="1">
              <a:lnSpc>
                <a:spcPct val="140000"/>
              </a:lnSpc>
            </a:pPr>
            <a:r>
              <a:rPr lang="pt-BR" dirty="0">
                <a:solidFill>
                  <a:srgbClr val="037095"/>
                </a:solidFill>
              </a:rPr>
              <a:t>Cargos e funções (contemplado em PL recém aprovado);</a:t>
            </a:r>
          </a:p>
          <a:p>
            <a:pPr lvl="1">
              <a:lnSpc>
                <a:spcPct val="140000"/>
              </a:lnSpc>
            </a:pPr>
            <a:r>
              <a:rPr lang="pt-BR" dirty="0">
                <a:solidFill>
                  <a:srgbClr val="037095"/>
                </a:solidFill>
              </a:rPr>
              <a:t>Orçamento de custeio dedicado ao novo campus (custeio da ampliação atual segue matriz OCC) – em definição;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42AF65-B8FD-6393-9110-F044E54E3357}"/>
              </a:ext>
            </a:extLst>
          </p:cNvPr>
          <p:cNvSpPr txBox="1"/>
          <p:nvPr/>
        </p:nvSpPr>
        <p:spPr>
          <a:xfrm>
            <a:off x="723331" y="4572000"/>
            <a:ext cx="62134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FF0000"/>
                </a:solidFill>
              </a:rPr>
              <a:t>+ </a:t>
            </a:r>
            <a:r>
              <a:rPr lang="pt-BR" sz="2800" b="0" i="0" u="none" strike="noStrike" dirty="0">
                <a:solidFill>
                  <a:srgbClr val="FF0000"/>
                </a:solidFill>
                <a:effectLst/>
              </a:rPr>
              <a:t>3500 estudantes de graduação</a:t>
            </a:r>
          </a:p>
          <a:p>
            <a:r>
              <a:rPr lang="pt-BR" sz="2800" dirty="0">
                <a:solidFill>
                  <a:srgbClr val="FF0000"/>
                </a:solidFill>
              </a:rPr>
              <a:t>+ </a:t>
            </a:r>
            <a:r>
              <a:rPr lang="pt-BR" sz="2800" b="0" i="0" u="none" strike="noStrike" dirty="0">
                <a:solidFill>
                  <a:srgbClr val="FF0000"/>
                </a:solidFill>
                <a:effectLst/>
              </a:rPr>
              <a:t>323 +85 novos </a:t>
            </a:r>
            <a:r>
              <a:rPr lang="pt-BR" sz="2800" b="0" i="0" u="none" strike="noStrike" dirty="0" err="1">
                <a:solidFill>
                  <a:srgbClr val="FF0000"/>
                </a:solidFill>
                <a:effectLst/>
              </a:rPr>
              <a:t>TAs</a:t>
            </a:r>
            <a:endParaRPr lang="pt-BR" sz="2800" b="0" i="0" u="none" strike="noStrike" dirty="0">
              <a:solidFill>
                <a:srgbClr val="FF0000"/>
              </a:solidFill>
              <a:effectLst/>
            </a:endParaRPr>
          </a:p>
          <a:p>
            <a:r>
              <a:rPr lang="pt-BR" sz="2800" b="0" i="0" u="none" strike="noStrike" dirty="0">
                <a:solidFill>
                  <a:srgbClr val="FF0000"/>
                </a:solidFill>
                <a:effectLst/>
              </a:rPr>
              <a:t>+ 250 professores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69671C63-B3DF-3C8C-1177-819373115E15}"/>
              </a:ext>
            </a:extLst>
          </p:cNvPr>
          <p:cNvSpPr/>
          <p:nvPr/>
        </p:nvSpPr>
        <p:spPr>
          <a:xfrm>
            <a:off x="6687402" y="4723650"/>
            <a:ext cx="614149" cy="123334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CA9E67-E395-9794-2757-9308904B9CB9}"/>
              </a:ext>
            </a:extLst>
          </p:cNvPr>
          <p:cNvSpPr txBox="1"/>
          <p:nvPr/>
        </p:nvSpPr>
        <p:spPr>
          <a:xfrm>
            <a:off x="7704031" y="5078712"/>
            <a:ext cx="2379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FF0000"/>
                </a:solidFill>
              </a:rPr>
              <a:t>TA/</a:t>
            </a:r>
            <a:r>
              <a:rPr lang="pt-BR" sz="2800" dirty="0" err="1">
                <a:solidFill>
                  <a:srgbClr val="FF0000"/>
                </a:solidFill>
              </a:rPr>
              <a:t>doc</a:t>
            </a:r>
            <a:r>
              <a:rPr lang="pt-BR" sz="2800" dirty="0">
                <a:solidFill>
                  <a:srgbClr val="FF0000"/>
                </a:solidFill>
              </a:rPr>
              <a:t> = 0,86</a:t>
            </a:r>
            <a:endParaRPr lang="pt-BR" sz="2800" b="0" i="0" u="none" strike="noStrike" dirty="0">
              <a:solidFill>
                <a:srgbClr val="FF0000"/>
              </a:solidFill>
              <a:effectLst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A4CFE03-FCB1-4AC3-6EEA-6BEC8AA8C756}"/>
              </a:ext>
            </a:extLst>
          </p:cNvPr>
          <p:cNvSpPr/>
          <p:nvPr/>
        </p:nvSpPr>
        <p:spPr>
          <a:xfrm>
            <a:off x="7564581" y="4925290"/>
            <a:ext cx="2518965" cy="862445"/>
          </a:xfrm>
          <a:prstGeom prst="ellipse">
            <a:avLst/>
          </a:pr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293646"/>
                      <a:gd name="connsiteY0" fmla="*/ 431223 h 862445"/>
                      <a:gd name="connsiteX1" fmla="*/ 1146823 w 2293646"/>
                      <a:gd name="connsiteY1" fmla="*/ 0 h 862445"/>
                      <a:gd name="connsiteX2" fmla="*/ 2293646 w 2293646"/>
                      <a:gd name="connsiteY2" fmla="*/ 431223 h 862445"/>
                      <a:gd name="connsiteX3" fmla="*/ 1146823 w 2293646"/>
                      <a:gd name="connsiteY3" fmla="*/ 862446 h 862445"/>
                      <a:gd name="connsiteX4" fmla="*/ 0 w 2293646"/>
                      <a:gd name="connsiteY4" fmla="*/ 431223 h 8624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93646" h="862445" extrusionOk="0">
                        <a:moveTo>
                          <a:pt x="0" y="431223"/>
                        </a:moveTo>
                        <a:cubicBezTo>
                          <a:pt x="-118739" y="119824"/>
                          <a:pt x="371370" y="53325"/>
                          <a:pt x="1146823" y="0"/>
                        </a:cubicBezTo>
                        <a:cubicBezTo>
                          <a:pt x="1807284" y="5703"/>
                          <a:pt x="2244142" y="194639"/>
                          <a:pt x="2293646" y="431223"/>
                        </a:cubicBezTo>
                        <a:cubicBezTo>
                          <a:pt x="2279166" y="683522"/>
                          <a:pt x="1760788" y="969723"/>
                          <a:pt x="1146823" y="862446"/>
                        </a:cubicBezTo>
                        <a:cubicBezTo>
                          <a:pt x="483744" y="846193"/>
                          <a:pt x="12378" y="675295"/>
                          <a:pt x="0" y="43122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590180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0D1416-B687-F86B-84D7-79B16B9708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olorful geometric shapes and letters&#10;&#10;Description automatically generated with medium confidence">
            <a:extLst>
              <a:ext uri="{FF2B5EF4-FFF2-40B4-BE49-F238E27FC236}">
                <a16:creationId xmlns:a16="http://schemas.microsoft.com/office/drawing/2014/main" id="{F7BA01F5-753A-0706-7FF8-84C09EE6851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7956" r="4956"/>
          <a:stretch/>
        </p:blipFill>
        <p:spPr>
          <a:xfrm>
            <a:off x="10486028" y="0"/>
            <a:ext cx="1705972" cy="41224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4A0886-FEE6-FA93-571D-4F9C39FB5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9913"/>
          </a:xfrm>
        </p:spPr>
        <p:txBody>
          <a:bodyPr>
            <a:normAutofit/>
          </a:bodyPr>
          <a:lstStyle/>
          <a:p>
            <a:r>
              <a:rPr lang="en-BR" dirty="0">
                <a:solidFill>
                  <a:srgbClr val="00316D"/>
                </a:solidFill>
              </a:rPr>
              <a:t>Alguns pontos aprovados em dez/24:</a:t>
            </a:r>
            <a:endParaRPr lang="en-BR" b="1" dirty="0">
              <a:solidFill>
                <a:srgbClr val="00316D"/>
              </a:solidFill>
              <a:latin typeface="Helvetica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B87B29-E4E2-18BD-7038-FF59240337BE}"/>
              </a:ext>
            </a:extLst>
          </p:cNvPr>
          <p:cNvSpPr/>
          <p:nvPr/>
        </p:nvSpPr>
        <p:spPr>
          <a:xfrm>
            <a:off x="10486028" y="3429000"/>
            <a:ext cx="1705971" cy="3429000"/>
          </a:xfrm>
          <a:prstGeom prst="rect">
            <a:avLst/>
          </a:prstGeom>
          <a:solidFill>
            <a:srgbClr val="F5AD00"/>
          </a:solidFill>
          <a:ln>
            <a:solidFill>
              <a:srgbClr val="F5AD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FC3D29-95BF-0217-9500-198B95C23737}"/>
              </a:ext>
            </a:extLst>
          </p:cNvPr>
          <p:cNvSpPr txBox="1"/>
          <p:nvPr/>
        </p:nvSpPr>
        <p:spPr>
          <a:xfrm>
            <a:off x="10499680" y="6187482"/>
            <a:ext cx="1705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R" sz="3200" b="1" dirty="0">
                <a:solidFill>
                  <a:srgbClr val="037095"/>
                </a:solidFill>
                <a:latin typeface="Helvetica" pitchFamily="2" charset="0"/>
              </a:rPr>
              <a:t>UFSCar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3624C-06DA-6C2E-859D-79D052497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211" y="1075038"/>
            <a:ext cx="10361165" cy="5697219"/>
          </a:xfrm>
        </p:spPr>
        <p:txBody>
          <a:bodyPr>
            <a:normAutofit/>
          </a:bodyPr>
          <a:lstStyle/>
          <a:p>
            <a:pPr marL="271463" lvl="1" indent="-233363">
              <a:lnSpc>
                <a:spcPct val="140000"/>
              </a:lnSpc>
            </a:pPr>
            <a:r>
              <a:rPr kumimoji="0" lang="pt-BR" sz="2600" b="0" i="0" u="none" strike="noStrike" kern="1200" cap="none" spc="0" normalizeH="0" baseline="0" noProof="0" dirty="0">
                <a:ln>
                  <a:noFill/>
                </a:ln>
                <a:solidFill>
                  <a:srgbClr val="03709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Autorização para que os procedimentos para implantação do campus em São José do Rio Preto possam avançar – viabilizando a recepção da doação de área e realização de estudos técnicos; </a:t>
            </a:r>
          </a:p>
          <a:p>
            <a:pPr marL="271463" lvl="1" indent="-233363">
              <a:lnSpc>
                <a:spcPct val="140000"/>
              </a:lnSpc>
            </a:pPr>
            <a:r>
              <a:rPr kumimoji="0" lang="pt-BR" sz="2600" b="0" i="0" u="none" strike="noStrike" kern="1200" cap="none" spc="0" normalizeH="0" baseline="0" noProof="0" dirty="0">
                <a:ln>
                  <a:noFill/>
                </a:ln>
                <a:solidFill>
                  <a:srgbClr val="03709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Condições de implantação do novo campus, quais sejam: </a:t>
            </a:r>
          </a:p>
          <a:p>
            <a:pPr marL="728663" lvl="2" indent="-233363">
              <a:lnSpc>
                <a:spcPct val="140000"/>
              </a:lnSpc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03709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garantia da retomada do projeto de implantação do campus Lagoa do Sino;</a:t>
            </a:r>
          </a:p>
          <a:p>
            <a:pPr marL="728663" lvl="2" indent="-233363">
              <a:lnSpc>
                <a:spcPct val="140000"/>
              </a:lnSpc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03709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ampliação do QRSTA da UFSCar conforme quantitativo apresentado e em busca de uma relação TA/docente próxima de 1; </a:t>
            </a:r>
          </a:p>
          <a:p>
            <a:pPr marL="728663" lvl="2" indent="-233363">
              <a:lnSpc>
                <a:spcPct val="140000"/>
              </a:lnSpc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03709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garantia de condições organizacionais a partir da destinação de </a:t>
            </a:r>
            <a:r>
              <a:rPr kumimoji="0" lang="pt-BR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3709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CD’s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03709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e </a:t>
            </a:r>
            <a:r>
              <a:rPr kumimoji="0" lang="pt-BR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3709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FG’s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03709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que garantam o funcionamento adequado da universidade; </a:t>
            </a:r>
          </a:p>
          <a:p>
            <a:pPr marL="728663" lvl="2" indent="-233363">
              <a:lnSpc>
                <a:spcPct val="140000"/>
              </a:lnSpc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03709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garantia de adequado financiamento de custeio da Universidade</a:t>
            </a:r>
            <a:r>
              <a:rPr lang="pt-BR" sz="2200" dirty="0">
                <a:solidFill>
                  <a:srgbClr val="037095"/>
                </a:solidFill>
                <a:latin typeface="Aptos" panose="02110004020202020204"/>
              </a:rPr>
              <a:t>.</a:t>
            </a:r>
            <a:endParaRPr kumimoji="0" lang="pt-BR" sz="2200" b="0" i="0" u="none" strike="noStrike" kern="1200" cap="none" spc="0" normalizeH="0" baseline="0" noProof="0" dirty="0">
              <a:ln>
                <a:noFill/>
              </a:ln>
              <a:solidFill>
                <a:srgbClr val="037095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201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6B9FB0-69C6-99E8-5259-41AC17F3A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olorful geometric shapes and letters&#10;&#10;Description automatically generated with medium confidence">
            <a:extLst>
              <a:ext uri="{FF2B5EF4-FFF2-40B4-BE49-F238E27FC236}">
                <a16:creationId xmlns:a16="http://schemas.microsoft.com/office/drawing/2014/main" id="{1501CAC4-DF1E-2678-0F4A-8EA8CF0B67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7956" r="4956"/>
          <a:stretch/>
        </p:blipFill>
        <p:spPr>
          <a:xfrm>
            <a:off x="10486028" y="0"/>
            <a:ext cx="1705972" cy="41224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9903CD-1D2E-8CE7-D9E2-19696612F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BR" sz="4300" dirty="0">
                <a:solidFill>
                  <a:srgbClr val="00316D"/>
                </a:solidFill>
              </a:rPr>
              <a:t>Encaminhamentos aprovados em 30/05/25</a:t>
            </a:r>
            <a:endParaRPr lang="en-BR" sz="4300" b="1" dirty="0">
              <a:solidFill>
                <a:srgbClr val="00316D"/>
              </a:solidFill>
              <a:latin typeface="Helvetica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140EEF-9FD3-3698-B57E-813344B72043}"/>
              </a:ext>
            </a:extLst>
          </p:cNvPr>
          <p:cNvSpPr/>
          <p:nvPr/>
        </p:nvSpPr>
        <p:spPr>
          <a:xfrm>
            <a:off x="10486028" y="3429000"/>
            <a:ext cx="1705971" cy="3429000"/>
          </a:xfrm>
          <a:prstGeom prst="rect">
            <a:avLst/>
          </a:prstGeom>
          <a:solidFill>
            <a:srgbClr val="F5AD00"/>
          </a:solidFill>
          <a:ln>
            <a:solidFill>
              <a:srgbClr val="F5AD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B21D7C-EE7F-47C6-B7C1-8C0083777EA2}"/>
              </a:ext>
            </a:extLst>
          </p:cNvPr>
          <p:cNvSpPr txBox="1"/>
          <p:nvPr/>
        </p:nvSpPr>
        <p:spPr>
          <a:xfrm>
            <a:off x="10499680" y="6187482"/>
            <a:ext cx="1705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R" sz="3200" b="1" dirty="0">
                <a:solidFill>
                  <a:srgbClr val="037095"/>
                </a:solidFill>
                <a:latin typeface="Helvetica" pitchFamily="2" charset="0"/>
              </a:rPr>
              <a:t>UFSCar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BEFD6-DB38-3618-86D3-669FB8937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7338"/>
            <a:ext cx="9634177" cy="504348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40000"/>
              </a:lnSpc>
            </a:pPr>
            <a:r>
              <a:rPr lang="en-US" sz="2600" dirty="0" err="1">
                <a:solidFill>
                  <a:srgbClr val="037095"/>
                </a:solidFill>
                <a:latin typeface="Aptos" panose="02110004020202020204"/>
              </a:rPr>
              <a:t>aprovação</a:t>
            </a:r>
            <a:r>
              <a:rPr lang="en-US" sz="2600" dirty="0">
                <a:solidFill>
                  <a:srgbClr val="037095"/>
                </a:solidFill>
                <a:latin typeface="Aptos" panose="02110004020202020204"/>
              </a:rPr>
              <a:t> do </a:t>
            </a:r>
            <a:r>
              <a:rPr lang="en-US" sz="2600" dirty="0" err="1">
                <a:solidFill>
                  <a:srgbClr val="037095"/>
                </a:solidFill>
                <a:latin typeface="Aptos" panose="02110004020202020204"/>
              </a:rPr>
              <a:t>documento</a:t>
            </a:r>
            <a:r>
              <a:rPr lang="en-US" sz="2600" dirty="0">
                <a:solidFill>
                  <a:srgbClr val="037095"/>
                </a:solidFill>
                <a:latin typeface="Aptos" panose="02110004020202020204"/>
              </a:rPr>
              <a:t> </a:t>
            </a:r>
            <a:r>
              <a:rPr lang="en-US" sz="2600" dirty="0" err="1">
                <a:solidFill>
                  <a:srgbClr val="037095"/>
                </a:solidFill>
                <a:latin typeface="Aptos" panose="02110004020202020204"/>
              </a:rPr>
              <a:t>referência</a:t>
            </a:r>
            <a:r>
              <a:rPr lang="en-US" sz="2600" dirty="0">
                <a:solidFill>
                  <a:srgbClr val="037095"/>
                </a:solidFill>
                <a:latin typeface="Aptos" panose="02110004020202020204"/>
              </a:rPr>
              <a:t> - </a:t>
            </a:r>
            <a:r>
              <a:rPr lang="en-US" sz="2600" dirty="0" err="1">
                <a:solidFill>
                  <a:srgbClr val="037095"/>
                </a:solidFill>
                <a:latin typeface="Aptos" panose="02110004020202020204"/>
              </a:rPr>
              <a:t>incorporando</a:t>
            </a:r>
            <a:r>
              <a:rPr lang="en-US" sz="2600" dirty="0">
                <a:solidFill>
                  <a:srgbClr val="037095"/>
                </a:solidFill>
                <a:latin typeface="Aptos" panose="02110004020202020204"/>
              </a:rPr>
              <a:t> </a:t>
            </a:r>
            <a:r>
              <a:rPr lang="en-US" sz="2600" dirty="0" err="1">
                <a:solidFill>
                  <a:srgbClr val="037095"/>
                </a:solidFill>
                <a:latin typeface="Aptos" panose="02110004020202020204"/>
              </a:rPr>
              <a:t>sugestões</a:t>
            </a:r>
            <a:r>
              <a:rPr lang="en-US" sz="2600" dirty="0">
                <a:solidFill>
                  <a:srgbClr val="037095"/>
                </a:solidFill>
                <a:latin typeface="Aptos" panose="02110004020202020204"/>
              </a:rPr>
              <a:t> (</a:t>
            </a:r>
            <a:r>
              <a:rPr lang="en-US" sz="2600" dirty="0" err="1">
                <a:solidFill>
                  <a:srgbClr val="037095"/>
                </a:solidFill>
                <a:latin typeface="Aptos" panose="02110004020202020204"/>
              </a:rPr>
              <a:t>ampliar</a:t>
            </a:r>
            <a:r>
              <a:rPr lang="en-US" sz="2600" dirty="0">
                <a:solidFill>
                  <a:srgbClr val="037095"/>
                </a:solidFill>
                <a:latin typeface="Aptos" panose="02110004020202020204"/>
              </a:rPr>
              <a:t> </a:t>
            </a:r>
            <a:r>
              <a:rPr lang="en-US" sz="2600" dirty="0" err="1">
                <a:solidFill>
                  <a:srgbClr val="037095"/>
                </a:solidFill>
                <a:latin typeface="Aptos" panose="02110004020202020204"/>
              </a:rPr>
              <a:t>conteúdo</a:t>
            </a:r>
            <a:r>
              <a:rPr lang="en-US" sz="2600" dirty="0">
                <a:solidFill>
                  <a:srgbClr val="037095"/>
                </a:solidFill>
                <a:latin typeface="Aptos" panose="02110004020202020204"/>
              </a:rPr>
              <a:t> </a:t>
            </a:r>
            <a:r>
              <a:rPr lang="en-US" sz="2600" dirty="0" err="1">
                <a:solidFill>
                  <a:srgbClr val="037095"/>
                </a:solidFill>
                <a:latin typeface="Aptos" panose="02110004020202020204"/>
              </a:rPr>
              <a:t>referente</a:t>
            </a:r>
            <a:r>
              <a:rPr lang="en-US" sz="2600" dirty="0">
                <a:solidFill>
                  <a:srgbClr val="037095"/>
                </a:solidFill>
                <a:latin typeface="Aptos" panose="02110004020202020204"/>
              </a:rPr>
              <a:t> à </a:t>
            </a:r>
            <a:r>
              <a:rPr lang="en-US" sz="2600" dirty="0" err="1">
                <a:solidFill>
                  <a:srgbClr val="037095"/>
                </a:solidFill>
                <a:latin typeface="Aptos" panose="02110004020202020204"/>
              </a:rPr>
              <a:t>formação</a:t>
            </a:r>
            <a:r>
              <a:rPr lang="en-US" sz="2600" dirty="0">
                <a:solidFill>
                  <a:srgbClr val="037095"/>
                </a:solidFill>
                <a:latin typeface="Aptos" panose="02110004020202020204"/>
              </a:rPr>
              <a:t> de </a:t>
            </a:r>
            <a:r>
              <a:rPr lang="en-US" sz="2600" dirty="0" err="1">
                <a:solidFill>
                  <a:srgbClr val="037095"/>
                </a:solidFill>
                <a:latin typeface="Aptos" panose="02110004020202020204"/>
              </a:rPr>
              <a:t>professores</a:t>
            </a:r>
            <a:r>
              <a:rPr lang="en-US" sz="2600" dirty="0">
                <a:solidFill>
                  <a:srgbClr val="037095"/>
                </a:solidFill>
                <a:latin typeface="Aptos" panose="02110004020202020204"/>
              </a:rPr>
              <a:t>; </a:t>
            </a:r>
            <a:r>
              <a:rPr lang="en-US" sz="2600" dirty="0" err="1">
                <a:solidFill>
                  <a:srgbClr val="037095"/>
                </a:solidFill>
                <a:latin typeface="Aptos" panose="02110004020202020204"/>
              </a:rPr>
              <a:t>correção</a:t>
            </a:r>
            <a:r>
              <a:rPr lang="en-US" sz="2600" dirty="0">
                <a:solidFill>
                  <a:srgbClr val="037095"/>
                </a:solidFill>
                <a:latin typeface="Aptos" panose="02110004020202020204"/>
              </a:rPr>
              <a:t> da </a:t>
            </a:r>
            <a:r>
              <a:rPr lang="en-US" sz="2600" dirty="0" err="1">
                <a:solidFill>
                  <a:srgbClr val="037095"/>
                </a:solidFill>
                <a:latin typeface="Aptos" panose="02110004020202020204"/>
              </a:rPr>
              <a:t>informação</a:t>
            </a:r>
            <a:r>
              <a:rPr lang="en-US" sz="2600" dirty="0">
                <a:solidFill>
                  <a:srgbClr val="037095"/>
                </a:solidFill>
                <a:latin typeface="Aptos" panose="02110004020202020204"/>
              </a:rPr>
              <a:t> </a:t>
            </a:r>
            <a:r>
              <a:rPr lang="en-US" sz="2600" dirty="0" err="1">
                <a:solidFill>
                  <a:srgbClr val="037095"/>
                </a:solidFill>
                <a:latin typeface="Aptos" panose="02110004020202020204"/>
              </a:rPr>
              <a:t>sobre</a:t>
            </a:r>
            <a:r>
              <a:rPr lang="en-US" sz="2600" dirty="0">
                <a:solidFill>
                  <a:srgbClr val="037095"/>
                </a:solidFill>
                <a:latin typeface="Aptos" panose="02110004020202020204"/>
              </a:rPr>
              <a:t> o </a:t>
            </a:r>
            <a:r>
              <a:rPr lang="en-US" sz="2600" dirty="0" err="1">
                <a:solidFill>
                  <a:srgbClr val="037095"/>
                </a:solidFill>
                <a:latin typeface="Aptos" panose="02110004020202020204"/>
              </a:rPr>
              <a:t>curso</a:t>
            </a:r>
            <a:r>
              <a:rPr lang="en-US" sz="2600" dirty="0">
                <a:solidFill>
                  <a:srgbClr val="037095"/>
                </a:solidFill>
                <a:latin typeface="Aptos" panose="02110004020202020204"/>
              </a:rPr>
              <a:t> de </a:t>
            </a:r>
            <a:r>
              <a:rPr lang="en-US" sz="2600" dirty="0" err="1">
                <a:solidFill>
                  <a:srgbClr val="037095"/>
                </a:solidFill>
                <a:latin typeface="Aptos" panose="02110004020202020204"/>
              </a:rPr>
              <a:t>Ciência</a:t>
            </a:r>
            <a:r>
              <a:rPr lang="en-US" sz="2600" dirty="0">
                <a:solidFill>
                  <a:srgbClr val="037095"/>
                </a:solidFill>
                <a:latin typeface="Aptos" panose="02110004020202020204"/>
              </a:rPr>
              <a:t> e </a:t>
            </a:r>
            <a:r>
              <a:rPr lang="en-US" sz="2600" dirty="0" err="1">
                <a:solidFill>
                  <a:srgbClr val="037095"/>
                </a:solidFill>
                <a:latin typeface="Aptos" panose="02110004020202020204"/>
              </a:rPr>
              <a:t>Engenharia</a:t>
            </a:r>
            <a:r>
              <a:rPr lang="en-US" sz="2600" dirty="0">
                <a:solidFill>
                  <a:srgbClr val="037095"/>
                </a:solidFill>
                <a:latin typeface="Aptos" panose="02110004020202020204"/>
              </a:rPr>
              <a:t> da </a:t>
            </a:r>
            <a:r>
              <a:rPr lang="en-US" sz="2600" dirty="0" err="1">
                <a:solidFill>
                  <a:srgbClr val="037095"/>
                </a:solidFill>
                <a:latin typeface="Aptos" panose="02110004020202020204"/>
              </a:rPr>
              <a:t>Complexidade</a:t>
            </a:r>
            <a:r>
              <a:rPr lang="en-US" sz="2600" dirty="0">
                <a:solidFill>
                  <a:srgbClr val="037095"/>
                </a:solidFill>
                <a:latin typeface="Aptos" panose="02110004020202020204"/>
              </a:rPr>
              <a:t>; </a:t>
            </a:r>
            <a:r>
              <a:rPr lang="en-US" sz="2600" dirty="0" err="1">
                <a:solidFill>
                  <a:srgbClr val="037095"/>
                </a:solidFill>
                <a:latin typeface="Aptos" panose="02110004020202020204"/>
              </a:rPr>
              <a:t>incorporar</a:t>
            </a:r>
            <a:r>
              <a:rPr lang="en-US" sz="2600" dirty="0">
                <a:solidFill>
                  <a:srgbClr val="037095"/>
                </a:solidFill>
                <a:latin typeface="Aptos" panose="02110004020202020204"/>
              </a:rPr>
              <a:t> </a:t>
            </a:r>
            <a:r>
              <a:rPr lang="en-US" sz="2600" dirty="0" err="1">
                <a:solidFill>
                  <a:srgbClr val="037095"/>
                </a:solidFill>
                <a:latin typeface="Aptos" panose="02110004020202020204"/>
              </a:rPr>
              <a:t>Avaliação</a:t>
            </a:r>
            <a:r>
              <a:rPr lang="en-US" sz="2600" dirty="0">
                <a:solidFill>
                  <a:srgbClr val="037095"/>
                </a:solidFill>
                <a:latin typeface="Aptos" panose="02110004020202020204"/>
              </a:rPr>
              <a:t>; </a:t>
            </a:r>
            <a:r>
              <a:rPr lang="en-US" sz="2600" dirty="0" err="1">
                <a:solidFill>
                  <a:srgbClr val="037095"/>
                </a:solidFill>
                <a:latin typeface="Aptos" panose="02110004020202020204"/>
              </a:rPr>
              <a:t>incorporar</a:t>
            </a:r>
            <a:r>
              <a:rPr lang="en-US" sz="2600" dirty="0">
                <a:solidFill>
                  <a:srgbClr val="037095"/>
                </a:solidFill>
                <a:latin typeface="Aptos" panose="02110004020202020204"/>
              </a:rPr>
              <a:t> </a:t>
            </a:r>
            <a:r>
              <a:rPr lang="en-US" sz="2600" dirty="0" err="1">
                <a:solidFill>
                  <a:srgbClr val="037095"/>
                </a:solidFill>
                <a:latin typeface="Aptos" panose="02110004020202020204"/>
              </a:rPr>
              <a:t>informações</a:t>
            </a:r>
            <a:r>
              <a:rPr lang="en-US" sz="2600" dirty="0">
                <a:solidFill>
                  <a:srgbClr val="037095"/>
                </a:solidFill>
                <a:latin typeface="Aptos" panose="02110004020202020204"/>
              </a:rPr>
              <a:t> </a:t>
            </a:r>
            <a:r>
              <a:rPr lang="en-US" sz="2600" dirty="0" err="1">
                <a:solidFill>
                  <a:srgbClr val="037095"/>
                </a:solidFill>
                <a:latin typeface="Aptos" panose="02110004020202020204"/>
              </a:rPr>
              <a:t>sobre</a:t>
            </a:r>
            <a:r>
              <a:rPr lang="en-US" sz="2600" dirty="0">
                <a:solidFill>
                  <a:srgbClr val="037095"/>
                </a:solidFill>
                <a:latin typeface="Aptos" panose="02110004020202020204"/>
              </a:rPr>
              <a:t> </a:t>
            </a:r>
            <a:r>
              <a:rPr lang="en-US" sz="2600" dirty="0" err="1">
                <a:solidFill>
                  <a:srgbClr val="037095"/>
                </a:solidFill>
                <a:latin typeface="Aptos" panose="02110004020202020204"/>
              </a:rPr>
              <a:t>Permanência</a:t>
            </a:r>
            <a:r>
              <a:rPr lang="en-US" sz="2600" dirty="0">
                <a:solidFill>
                  <a:srgbClr val="037095"/>
                </a:solidFill>
                <a:latin typeface="Aptos" panose="02110004020202020204"/>
              </a:rPr>
              <a:t> </a:t>
            </a:r>
            <a:r>
              <a:rPr lang="en-US" sz="2600" dirty="0" err="1">
                <a:solidFill>
                  <a:srgbClr val="037095"/>
                </a:solidFill>
                <a:latin typeface="Aptos" panose="02110004020202020204"/>
              </a:rPr>
              <a:t>Estudantil</a:t>
            </a:r>
            <a:r>
              <a:rPr lang="en-US" sz="2600" dirty="0">
                <a:solidFill>
                  <a:srgbClr val="037095"/>
                </a:solidFill>
                <a:latin typeface="Aptos" panose="02110004020202020204"/>
              </a:rPr>
              <a:t>, </a:t>
            </a:r>
            <a:r>
              <a:rPr lang="en-US" sz="2600" dirty="0" err="1">
                <a:solidFill>
                  <a:srgbClr val="037095"/>
                </a:solidFill>
                <a:latin typeface="Aptos" panose="02110004020202020204"/>
              </a:rPr>
              <a:t>Diversidade</a:t>
            </a:r>
            <a:r>
              <a:rPr lang="en-US" sz="2600" dirty="0">
                <a:solidFill>
                  <a:srgbClr val="037095"/>
                </a:solidFill>
                <a:latin typeface="Aptos" panose="02110004020202020204"/>
              </a:rPr>
              <a:t> e </a:t>
            </a:r>
            <a:r>
              <a:rPr lang="en-US" sz="2600" dirty="0" err="1">
                <a:solidFill>
                  <a:srgbClr val="037095"/>
                </a:solidFill>
                <a:latin typeface="Aptos" panose="02110004020202020204"/>
              </a:rPr>
              <a:t>Acessibilidade</a:t>
            </a:r>
            <a:r>
              <a:rPr lang="en-US" sz="2600" dirty="0">
                <a:solidFill>
                  <a:srgbClr val="037095"/>
                </a:solidFill>
                <a:latin typeface="Aptos" panose="02110004020202020204"/>
              </a:rPr>
              <a:t>); </a:t>
            </a:r>
          </a:p>
          <a:p>
            <a:pPr>
              <a:lnSpc>
                <a:spcPct val="140000"/>
              </a:lnSpc>
            </a:pPr>
            <a:r>
              <a:rPr lang="en-US" sz="2600" dirty="0" err="1">
                <a:solidFill>
                  <a:srgbClr val="FF0000"/>
                </a:solidFill>
                <a:latin typeface="Aptos" panose="02110004020202020204"/>
              </a:rPr>
              <a:t>criação</a:t>
            </a:r>
            <a:r>
              <a:rPr lang="en-US" sz="2600" dirty="0">
                <a:solidFill>
                  <a:srgbClr val="FF0000"/>
                </a:solidFill>
                <a:latin typeface="Aptos" panose="02110004020202020204"/>
              </a:rPr>
              <a:t> do campus e dos </a:t>
            </a:r>
            <a:r>
              <a:rPr lang="en-US" sz="2600" dirty="0" err="1">
                <a:solidFill>
                  <a:srgbClr val="FF0000"/>
                </a:solidFill>
                <a:latin typeface="Aptos" panose="02110004020202020204"/>
              </a:rPr>
              <a:t>cursos</a:t>
            </a:r>
            <a:r>
              <a:rPr lang="en-US" sz="2600" dirty="0">
                <a:solidFill>
                  <a:srgbClr val="FF0000"/>
                </a:solidFill>
                <a:latin typeface="Aptos" panose="02110004020202020204"/>
              </a:rPr>
              <a:t> (3 BIs e 6 </a:t>
            </a:r>
            <a:r>
              <a:rPr lang="en-US" sz="2600" dirty="0" err="1">
                <a:solidFill>
                  <a:srgbClr val="FF0000"/>
                </a:solidFill>
                <a:latin typeface="Aptos" panose="02110004020202020204"/>
              </a:rPr>
              <a:t>cursos</a:t>
            </a:r>
            <a:r>
              <a:rPr lang="en-US" sz="2600" dirty="0">
                <a:solidFill>
                  <a:srgbClr val="FF0000"/>
                </a:solidFill>
                <a:latin typeface="Aptos" panose="02110004020202020204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ptos" panose="02110004020202020204"/>
              </a:rPr>
              <a:t>específicos</a:t>
            </a:r>
            <a:r>
              <a:rPr lang="en-US" sz="2600" dirty="0">
                <a:solidFill>
                  <a:srgbClr val="FF0000"/>
                </a:solidFill>
                <a:latin typeface="Aptos" panose="02110004020202020204"/>
              </a:rPr>
              <a:t>);</a:t>
            </a:r>
          </a:p>
          <a:p>
            <a:pPr>
              <a:lnSpc>
                <a:spcPct val="140000"/>
              </a:lnSpc>
            </a:pPr>
            <a:r>
              <a:rPr lang="en-US" sz="2600" dirty="0" err="1">
                <a:solidFill>
                  <a:srgbClr val="037095"/>
                </a:solidFill>
                <a:latin typeface="Aptos" panose="02110004020202020204"/>
              </a:rPr>
              <a:t>continuidade</a:t>
            </a:r>
            <a:r>
              <a:rPr lang="en-US" sz="2600" dirty="0">
                <a:solidFill>
                  <a:srgbClr val="037095"/>
                </a:solidFill>
                <a:latin typeface="Aptos" panose="02110004020202020204"/>
              </a:rPr>
              <a:t> do </a:t>
            </a:r>
            <a:r>
              <a:rPr lang="en-US" sz="2600" dirty="0" err="1">
                <a:solidFill>
                  <a:srgbClr val="037095"/>
                </a:solidFill>
                <a:latin typeface="Aptos" panose="02110004020202020204"/>
              </a:rPr>
              <a:t>trabalho</a:t>
            </a:r>
            <a:r>
              <a:rPr lang="en-US" sz="2600" dirty="0">
                <a:solidFill>
                  <a:srgbClr val="037095"/>
                </a:solidFill>
                <a:latin typeface="Aptos" panose="02110004020202020204"/>
              </a:rPr>
              <a:t> </a:t>
            </a:r>
            <a:r>
              <a:rPr lang="en-US" sz="2600" dirty="0" err="1">
                <a:solidFill>
                  <a:srgbClr val="037095"/>
                </a:solidFill>
                <a:latin typeface="Aptos" panose="02110004020202020204"/>
              </a:rPr>
              <a:t>proposto</a:t>
            </a:r>
            <a:r>
              <a:rPr lang="en-US" sz="2600" dirty="0">
                <a:solidFill>
                  <a:srgbClr val="037095"/>
                </a:solidFill>
                <a:latin typeface="Aptos" panose="02110004020202020204"/>
              </a:rPr>
              <a:t> no </a:t>
            </a:r>
            <a:r>
              <a:rPr lang="en-US" sz="2600" dirty="0" err="1">
                <a:solidFill>
                  <a:srgbClr val="037095"/>
                </a:solidFill>
                <a:latin typeface="Aptos" panose="02110004020202020204"/>
              </a:rPr>
              <a:t>documento</a:t>
            </a:r>
            <a:r>
              <a:rPr lang="en-US" sz="2600" dirty="0">
                <a:solidFill>
                  <a:srgbClr val="037095"/>
                </a:solidFill>
                <a:latin typeface="Aptos" panose="02110004020202020204"/>
              </a:rPr>
              <a:t> para </a:t>
            </a:r>
            <a:r>
              <a:rPr lang="en-US" sz="2600" dirty="0" err="1">
                <a:solidFill>
                  <a:srgbClr val="037095"/>
                </a:solidFill>
                <a:latin typeface="Aptos" panose="02110004020202020204"/>
              </a:rPr>
              <a:t>construção</a:t>
            </a:r>
            <a:r>
              <a:rPr lang="en-US" sz="2600" dirty="0">
                <a:solidFill>
                  <a:srgbClr val="037095"/>
                </a:solidFill>
                <a:latin typeface="Aptos" panose="02110004020202020204"/>
              </a:rPr>
              <a:t> dos PPCs, </a:t>
            </a:r>
            <a:r>
              <a:rPr lang="en-US" sz="2600" dirty="0" err="1">
                <a:solidFill>
                  <a:srgbClr val="037095"/>
                </a:solidFill>
                <a:latin typeface="Aptos" panose="02110004020202020204"/>
              </a:rPr>
              <a:t>recrutamento</a:t>
            </a:r>
            <a:r>
              <a:rPr lang="en-US" sz="2600" dirty="0">
                <a:solidFill>
                  <a:srgbClr val="037095"/>
                </a:solidFill>
                <a:latin typeface="Aptos" panose="02110004020202020204"/>
              </a:rPr>
              <a:t> de </a:t>
            </a:r>
            <a:r>
              <a:rPr lang="en-US" sz="2600" dirty="0" err="1">
                <a:solidFill>
                  <a:srgbClr val="037095"/>
                </a:solidFill>
                <a:latin typeface="Aptos" panose="02110004020202020204"/>
              </a:rPr>
              <a:t>pessoal</a:t>
            </a:r>
            <a:r>
              <a:rPr lang="en-US" sz="2600" dirty="0">
                <a:solidFill>
                  <a:srgbClr val="037095"/>
                </a:solidFill>
                <a:latin typeface="Aptos" panose="02110004020202020204"/>
              </a:rPr>
              <a:t> e </a:t>
            </a:r>
            <a:r>
              <a:rPr lang="en-US" sz="2600" dirty="0" err="1">
                <a:solidFill>
                  <a:srgbClr val="037095"/>
                </a:solidFill>
                <a:latin typeface="Aptos" panose="02110004020202020204"/>
              </a:rPr>
              <a:t>construção</a:t>
            </a:r>
            <a:r>
              <a:rPr lang="en-US" sz="2600" dirty="0">
                <a:solidFill>
                  <a:srgbClr val="037095"/>
                </a:solidFill>
                <a:latin typeface="Aptos" panose="02110004020202020204"/>
              </a:rPr>
              <a:t> de </a:t>
            </a:r>
            <a:r>
              <a:rPr lang="en-US" sz="2600" dirty="0" err="1">
                <a:solidFill>
                  <a:srgbClr val="037095"/>
                </a:solidFill>
                <a:latin typeface="Aptos" panose="02110004020202020204"/>
              </a:rPr>
              <a:t>infraestrutura</a:t>
            </a:r>
            <a:r>
              <a:rPr lang="en-US" sz="2600" dirty="0">
                <a:solidFill>
                  <a:srgbClr val="037095"/>
                </a:solidFill>
                <a:latin typeface="Aptos" panose="02110004020202020204"/>
              </a:rPr>
              <a:t>;  </a:t>
            </a:r>
          </a:p>
          <a:p>
            <a:pPr>
              <a:lnSpc>
                <a:spcPct val="140000"/>
              </a:lnSpc>
            </a:pPr>
            <a:r>
              <a:rPr lang="en-US" sz="2600" dirty="0" err="1">
                <a:solidFill>
                  <a:srgbClr val="037095"/>
                </a:solidFill>
                <a:latin typeface="Aptos" panose="02110004020202020204"/>
              </a:rPr>
              <a:t>deliberação</a:t>
            </a:r>
            <a:r>
              <a:rPr lang="en-US" sz="2600" dirty="0">
                <a:solidFill>
                  <a:srgbClr val="037095"/>
                </a:solidFill>
                <a:latin typeface="Aptos" panose="02110004020202020204"/>
              </a:rPr>
              <a:t> </a:t>
            </a:r>
            <a:r>
              <a:rPr lang="en-US" sz="2600" dirty="0" err="1">
                <a:solidFill>
                  <a:srgbClr val="037095"/>
                </a:solidFill>
                <a:latin typeface="Aptos" panose="02110004020202020204"/>
              </a:rPr>
              <a:t>futura</a:t>
            </a:r>
            <a:r>
              <a:rPr lang="en-US" sz="2600" dirty="0">
                <a:solidFill>
                  <a:srgbClr val="037095"/>
                </a:solidFill>
                <a:latin typeface="Aptos" panose="02110004020202020204"/>
              </a:rPr>
              <a:t> </a:t>
            </a:r>
            <a:r>
              <a:rPr lang="en-US" sz="2600" dirty="0" err="1">
                <a:solidFill>
                  <a:srgbClr val="037095"/>
                </a:solidFill>
                <a:latin typeface="Aptos" panose="02110004020202020204"/>
              </a:rPr>
              <a:t>quanto</a:t>
            </a:r>
            <a:r>
              <a:rPr lang="en-US" sz="2600" dirty="0">
                <a:solidFill>
                  <a:srgbClr val="037095"/>
                </a:solidFill>
                <a:latin typeface="Aptos" panose="02110004020202020204"/>
              </a:rPr>
              <a:t> à </a:t>
            </a:r>
            <a:r>
              <a:rPr lang="en-US" sz="2600" dirty="0" err="1">
                <a:solidFill>
                  <a:srgbClr val="037095"/>
                </a:solidFill>
                <a:latin typeface="Aptos" panose="02110004020202020204"/>
              </a:rPr>
              <a:t>oferta</a:t>
            </a:r>
            <a:r>
              <a:rPr lang="en-US" sz="2600" dirty="0">
                <a:solidFill>
                  <a:srgbClr val="037095"/>
                </a:solidFill>
                <a:latin typeface="Aptos" panose="02110004020202020204"/>
              </a:rPr>
              <a:t> de </a:t>
            </a:r>
            <a:r>
              <a:rPr lang="en-US" sz="2600" dirty="0" err="1">
                <a:solidFill>
                  <a:srgbClr val="037095"/>
                </a:solidFill>
                <a:latin typeface="Aptos" panose="02110004020202020204"/>
              </a:rPr>
              <a:t>vagas</a:t>
            </a:r>
            <a:r>
              <a:rPr lang="en-US" sz="2600" dirty="0">
                <a:solidFill>
                  <a:srgbClr val="037095"/>
                </a:solidFill>
                <a:latin typeface="Aptos" panose="02110004020202020204"/>
              </a:rPr>
              <a:t> para </a:t>
            </a:r>
            <a:r>
              <a:rPr lang="en-US" sz="2600" dirty="0" err="1">
                <a:solidFill>
                  <a:srgbClr val="037095"/>
                </a:solidFill>
                <a:latin typeface="Aptos" panose="02110004020202020204"/>
              </a:rPr>
              <a:t>ingresso</a:t>
            </a:r>
            <a:r>
              <a:rPr lang="en-US" sz="2600" dirty="0">
                <a:solidFill>
                  <a:srgbClr val="037095"/>
                </a:solidFill>
                <a:latin typeface="Aptos" panose="02110004020202020204"/>
              </a:rPr>
              <a:t> </a:t>
            </a:r>
            <a:r>
              <a:rPr lang="en-US" sz="2600" dirty="0" err="1">
                <a:solidFill>
                  <a:srgbClr val="037095"/>
                </a:solidFill>
                <a:latin typeface="Aptos" panose="02110004020202020204"/>
              </a:rPr>
              <a:t>em</a:t>
            </a:r>
            <a:r>
              <a:rPr lang="en-US" sz="2600" dirty="0">
                <a:solidFill>
                  <a:srgbClr val="037095"/>
                </a:solidFill>
                <a:latin typeface="Aptos" panose="02110004020202020204"/>
              </a:rPr>
              <a:t> 2026, </a:t>
            </a:r>
            <a:r>
              <a:rPr lang="en-US" sz="2600" dirty="0" err="1">
                <a:solidFill>
                  <a:srgbClr val="037095"/>
                </a:solidFill>
                <a:latin typeface="Aptos" panose="02110004020202020204"/>
              </a:rPr>
              <a:t>conforme</a:t>
            </a:r>
            <a:r>
              <a:rPr lang="en-US" sz="2600" dirty="0">
                <a:solidFill>
                  <a:srgbClr val="037095"/>
                </a:solidFill>
                <a:latin typeface="Aptos" panose="02110004020202020204"/>
              </a:rPr>
              <a:t> </a:t>
            </a:r>
            <a:r>
              <a:rPr lang="en-US" sz="2600" dirty="0" err="1">
                <a:solidFill>
                  <a:srgbClr val="037095"/>
                </a:solidFill>
                <a:latin typeface="Aptos" panose="02110004020202020204"/>
              </a:rPr>
              <a:t>condições</a:t>
            </a:r>
            <a:r>
              <a:rPr lang="en-US" sz="2600" dirty="0">
                <a:solidFill>
                  <a:srgbClr val="037095"/>
                </a:solidFill>
                <a:latin typeface="Aptos" panose="02110004020202020204"/>
              </a:rPr>
              <a:t> </a:t>
            </a:r>
            <a:r>
              <a:rPr lang="en-US" sz="2600" dirty="0" err="1">
                <a:solidFill>
                  <a:srgbClr val="037095"/>
                </a:solidFill>
                <a:latin typeface="Aptos" panose="02110004020202020204"/>
              </a:rPr>
              <a:t>garantidas</a:t>
            </a:r>
            <a:r>
              <a:rPr lang="en-US" sz="2600" dirty="0">
                <a:solidFill>
                  <a:srgbClr val="037095"/>
                </a:solidFill>
                <a:latin typeface="Aptos" panose="02110004020202020204"/>
              </a:rPr>
              <a:t> </a:t>
            </a:r>
            <a:r>
              <a:rPr lang="en-US" sz="2600" dirty="0" err="1">
                <a:solidFill>
                  <a:srgbClr val="037095"/>
                </a:solidFill>
                <a:latin typeface="Aptos" panose="02110004020202020204"/>
              </a:rPr>
              <a:t>pelo</a:t>
            </a:r>
            <a:r>
              <a:rPr lang="en-US" sz="2600" dirty="0">
                <a:solidFill>
                  <a:srgbClr val="037095"/>
                </a:solidFill>
                <a:latin typeface="Aptos" panose="02110004020202020204"/>
              </a:rPr>
              <a:t> MEC no </a:t>
            </a:r>
            <a:r>
              <a:rPr lang="en-US" sz="2600" dirty="0" err="1">
                <a:solidFill>
                  <a:srgbClr val="037095"/>
                </a:solidFill>
                <a:latin typeface="Aptos" panose="02110004020202020204"/>
              </a:rPr>
              <a:t>momento</a:t>
            </a:r>
            <a:r>
              <a:rPr lang="en-US" sz="2600" dirty="0">
                <a:solidFill>
                  <a:srgbClr val="037095"/>
                </a:solidFill>
                <a:latin typeface="Aptos" panose="02110004020202020204"/>
              </a:rPr>
              <a:t> de </a:t>
            </a:r>
            <a:r>
              <a:rPr lang="en-US" sz="2600" dirty="0" err="1">
                <a:solidFill>
                  <a:srgbClr val="037095"/>
                </a:solidFill>
                <a:latin typeface="Aptos" panose="02110004020202020204"/>
              </a:rPr>
              <a:t>adesão</a:t>
            </a:r>
            <a:r>
              <a:rPr lang="en-US" sz="2600" dirty="0">
                <a:solidFill>
                  <a:srgbClr val="037095"/>
                </a:solidFill>
                <a:latin typeface="Aptos" panose="02110004020202020204"/>
              </a:rPr>
              <a:t> </a:t>
            </a:r>
            <a:r>
              <a:rPr lang="en-US" sz="2600" dirty="0" err="1">
                <a:solidFill>
                  <a:srgbClr val="037095"/>
                </a:solidFill>
                <a:latin typeface="Aptos" panose="02110004020202020204"/>
              </a:rPr>
              <a:t>ao</a:t>
            </a:r>
            <a:r>
              <a:rPr lang="en-US" sz="2600" dirty="0">
                <a:solidFill>
                  <a:srgbClr val="037095"/>
                </a:solidFill>
                <a:latin typeface="Aptos" panose="02110004020202020204"/>
              </a:rPr>
              <a:t> SISU; e</a:t>
            </a:r>
          </a:p>
          <a:p>
            <a:pPr>
              <a:lnSpc>
                <a:spcPct val="140000"/>
              </a:lnSpc>
            </a:pPr>
            <a:r>
              <a:rPr lang="en-US" sz="2600" dirty="0">
                <a:solidFill>
                  <a:srgbClr val="FF0000"/>
                </a:solidFill>
                <a:latin typeface="Aptos" panose="02110004020202020204"/>
              </a:rPr>
              <a:t>a</a:t>
            </a:r>
            <a:r>
              <a:rPr lang="en-BR" sz="2600" dirty="0">
                <a:solidFill>
                  <a:srgbClr val="FF0000"/>
                </a:solidFill>
                <a:latin typeface="Aptos" panose="02110004020202020204"/>
              </a:rPr>
              <a:t>ditamento ao PDI para contemplar as aprovações, incluindo avaliação.</a:t>
            </a:r>
          </a:p>
        </p:txBody>
      </p:sp>
    </p:spTree>
    <p:extLst>
      <p:ext uri="{BB962C8B-B14F-4D97-AF65-F5344CB8AC3E}">
        <p14:creationId xmlns:p14="http://schemas.microsoft.com/office/powerpoint/2010/main" val="1109851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6EEE4A-41D6-E61E-3854-CEBD3B3450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olorful geometric shapes and letters&#10;&#10;Description automatically generated with medium confidence">
            <a:extLst>
              <a:ext uri="{FF2B5EF4-FFF2-40B4-BE49-F238E27FC236}">
                <a16:creationId xmlns:a16="http://schemas.microsoft.com/office/drawing/2014/main" id="{8BAC723F-E9E4-2A05-F6E0-9B9649F3CB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7956" r="4956"/>
          <a:stretch/>
        </p:blipFill>
        <p:spPr>
          <a:xfrm>
            <a:off x="10486028" y="0"/>
            <a:ext cx="1705972" cy="41224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CEE874-A398-6DE5-FD4D-ABB96DE2B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R" dirty="0">
                <a:solidFill>
                  <a:srgbClr val="00316D"/>
                </a:solidFill>
              </a:rPr>
              <a:t>Conjuntura orçamentária - IFES</a:t>
            </a:r>
            <a:endParaRPr lang="en-BR" b="1" dirty="0">
              <a:solidFill>
                <a:srgbClr val="00316D"/>
              </a:solidFill>
              <a:latin typeface="Helvetica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EEE284-E6AE-8253-290D-716547ED142C}"/>
              </a:ext>
            </a:extLst>
          </p:cNvPr>
          <p:cNvSpPr/>
          <p:nvPr/>
        </p:nvSpPr>
        <p:spPr>
          <a:xfrm>
            <a:off x="10486028" y="3429000"/>
            <a:ext cx="1705971" cy="3429000"/>
          </a:xfrm>
          <a:prstGeom prst="rect">
            <a:avLst/>
          </a:prstGeom>
          <a:solidFill>
            <a:srgbClr val="F5AD00"/>
          </a:solidFill>
          <a:ln>
            <a:solidFill>
              <a:srgbClr val="F5AD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EA1F87-074A-9A97-CFAB-AF8F6F6C7C02}"/>
              </a:ext>
            </a:extLst>
          </p:cNvPr>
          <p:cNvSpPr txBox="1"/>
          <p:nvPr/>
        </p:nvSpPr>
        <p:spPr>
          <a:xfrm>
            <a:off x="10499680" y="6187482"/>
            <a:ext cx="1705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R" sz="3200" b="1" dirty="0">
                <a:solidFill>
                  <a:srgbClr val="037095"/>
                </a:solidFill>
                <a:latin typeface="Helvetica" pitchFamily="2" charset="0"/>
              </a:rPr>
              <a:t>UFSCar</a:t>
            </a:r>
          </a:p>
        </p:txBody>
      </p:sp>
      <p:pic>
        <p:nvPicPr>
          <p:cNvPr id="7" name="Picture 6" descr="A graph with a line&#10;&#10;AI-generated content may be incorrect.">
            <a:extLst>
              <a:ext uri="{FF2B5EF4-FFF2-40B4-BE49-F238E27FC236}">
                <a16:creationId xmlns:a16="http://schemas.microsoft.com/office/drawing/2014/main" id="{ABEAE1F2-5012-9A28-3EFF-1B3B6AC2140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8323"/>
          <a:stretch>
            <a:fillRect/>
          </a:stretch>
        </p:blipFill>
        <p:spPr>
          <a:xfrm>
            <a:off x="1379012" y="1438256"/>
            <a:ext cx="7750202" cy="533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85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DFC50B-1C3E-B774-0FD7-A7B74DCC3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olorful geometric shapes and letters&#10;&#10;Description automatically generated with medium confidence">
            <a:extLst>
              <a:ext uri="{FF2B5EF4-FFF2-40B4-BE49-F238E27FC236}">
                <a16:creationId xmlns:a16="http://schemas.microsoft.com/office/drawing/2014/main" id="{8A714C0F-EE46-E3E2-A2ED-0FD26A08B9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7956" r="4956"/>
          <a:stretch/>
        </p:blipFill>
        <p:spPr>
          <a:xfrm>
            <a:off x="10486028" y="0"/>
            <a:ext cx="1705972" cy="41224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FB7796-AC80-F711-6840-EE4A2A974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R" dirty="0">
                <a:solidFill>
                  <a:srgbClr val="00316D"/>
                </a:solidFill>
              </a:rPr>
              <a:t>Conjuntura orçamentária - </a:t>
            </a:r>
            <a:r>
              <a:rPr lang="en-BR" b="1" dirty="0">
                <a:solidFill>
                  <a:srgbClr val="00316D"/>
                </a:solidFill>
                <a:latin typeface="Helvetica" pitchFamily="2" charset="0"/>
              </a:rPr>
              <a:t>UFSCar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A4FDF4-8B7C-5CC9-CE23-09FF5DC1E959}"/>
              </a:ext>
            </a:extLst>
          </p:cNvPr>
          <p:cNvSpPr/>
          <p:nvPr/>
        </p:nvSpPr>
        <p:spPr>
          <a:xfrm>
            <a:off x="10486028" y="3429000"/>
            <a:ext cx="1705971" cy="3429000"/>
          </a:xfrm>
          <a:prstGeom prst="rect">
            <a:avLst/>
          </a:prstGeom>
          <a:solidFill>
            <a:srgbClr val="F5AD00"/>
          </a:solidFill>
          <a:ln>
            <a:solidFill>
              <a:srgbClr val="F5AD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28B6E0-5968-4F49-C86D-1D7B692A39E4}"/>
              </a:ext>
            </a:extLst>
          </p:cNvPr>
          <p:cNvSpPr txBox="1"/>
          <p:nvPr/>
        </p:nvSpPr>
        <p:spPr>
          <a:xfrm>
            <a:off x="10499680" y="6187482"/>
            <a:ext cx="1705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R" sz="3200" b="1" dirty="0">
                <a:solidFill>
                  <a:srgbClr val="037095"/>
                </a:solidFill>
                <a:latin typeface="Helvetica" pitchFamily="2" charset="0"/>
              </a:rPr>
              <a:t>UFSCar</a:t>
            </a:r>
          </a:p>
        </p:txBody>
      </p:sp>
      <p:pic>
        <p:nvPicPr>
          <p:cNvPr id="10" name="Picture 9" descr="A graph with numbers and lines&#10;&#10;AI-generated content may be incorrect.">
            <a:extLst>
              <a:ext uri="{FF2B5EF4-FFF2-40B4-BE49-F238E27FC236}">
                <a16:creationId xmlns:a16="http://schemas.microsoft.com/office/drawing/2014/main" id="{DFB2224C-6F7D-AC65-7969-98D8F27D2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71361"/>
            <a:ext cx="9053858" cy="480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892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0F2E1E-2507-F186-0947-4E2859B86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olorful geometric shapes and letters&#10;&#10;Description automatically generated with medium confidence">
            <a:extLst>
              <a:ext uri="{FF2B5EF4-FFF2-40B4-BE49-F238E27FC236}">
                <a16:creationId xmlns:a16="http://schemas.microsoft.com/office/drawing/2014/main" id="{7B046959-0CD8-2875-84BA-0C63B5846A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7956" r="4956"/>
          <a:stretch/>
        </p:blipFill>
        <p:spPr>
          <a:xfrm>
            <a:off x="10486028" y="0"/>
            <a:ext cx="1705972" cy="41224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29A277-312D-37F7-3538-9BCA74DFF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R" dirty="0">
                <a:solidFill>
                  <a:srgbClr val="00316D"/>
                </a:solidFill>
              </a:rPr>
              <a:t>Entraves no orçamento 2025 e avanços</a:t>
            </a:r>
            <a:endParaRPr lang="en-BR" b="1" dirty="0">
              <a:solidFill>
                <a:srgbClr val="00316D"/>
              </a:solidFill>
              <a:latin typeface="Helvetica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491A50-18F6-1047-2FAB-891063712CB3}"/>
              </a:ext>
            </a:extLst>
          </p:cNvPr>
          <p:cNvSpPr/>
          <p:nvPr/>
        </p:nvSpPr>
        <p:spPr>
          <a:xfrm>
            <a:off x="10486028" y="3429000"/>
            <a:ext cx="1705971" cy="3429000"/>
          </a:xfrm>
          <a:prstGeom prst="rect">
            <a:avLst/>
          </a:prstGeom>
          <a:solidFill>
            <a:srgbClr val="F5AD00"/>
          </a:solidFill>
          <a:ln>
            <a:solidFill>
              <a:srgbClr val="F5AD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BF8FBF-EC0C-FAAD-F3D0-6D5FB261C72C}"/>
              </a:ext>
            </a:extLst>
          </p:cNvPr>
          <p:cNvSpPr txBox="1"/>
          <p:nvPr/>
        </p:nvSpPr>
        <p:spPr>
          <a:xfrm>
            <a:off x="10499680" y="6187482"/>
            <a:ext cx="1705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R" sz="3200" b="1" dirty="0">
                <a:solidFill>
                  <a:srgbClr val="037095"/>
                </a:solidFill>
                <a:latin typeface="Helvetica" pitchFamily="2" charset="0"/>
              </a:rPr>
              <a:t>UFSCar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55A60-9245-B08D-FAAF-FBC3AEBB9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61480" cy="4667250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kumimoji="0" lang="en-BR" sz="2800" b="0" i="0" u="none" strike="noStrike" kern="1200" cap="none" spc="0" normalizeH="0" baseline="0" noProof="0" dirty="0">
                <a:ln>
                  <a:noFill/>
                </a:ln>
                <a:solidFill>
                  <a:srgbClr val="03709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Execução de 1/12 até aprovação da LOA (corte de 5%);</a:t>
            </a:r>
          </a:p>
          <a:p>
            <a:pPr>
              <a:lnSpc>
                <a:spcPct val="140000"/>
              </a:lnSpc>
            </a:pPr>
            <a:r>
              <a:rPr lang="en-BR" dirty="0">
                <a:solidFill>
                  <a:srgbClr val="037095"/>
                </a:solidFill>
                <a:latin typeface="Aptos" panose="02110004020202020204"/>
              </a:rPr>
              <a:t>Contingenciamento por execução de 1/18 após aprovação da LOA;</a:t>
            </a:r>
          </a:p>
          <a:p>
            <a:pPr>
              <a:lnSpc>
                <a:spcPct val="140000"/>
              </a:lnSpc>
            </a:pPr>
            <a:r>
              <a:rPr kumimoji="0" lang="en-BR" sz="2800" b="0" i="0" u="none" strike="noStrike" kern="1200" cap="none" spc="0" normalizeH="0" baseline="0" noProof="0" dirty="0">
                <a:ln>
                  <a:noFill/>
                </a:ln>
                <a:solidFill>
                  <a:srgbClr val="03709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Reunião com reitoras e reitores em 27/05:</a:t>
            </a:r>
          </a:p>
          <a:p>
            <a:pPr lvl="1">
              <a:lnSpc>
                <a:spcPct val="140000"/>
              </a:lnSpc>
            </a:pPr>
            <a:r>
              <a:rPr lang="en-US" dirty="0">
                <a:solidFill>
                  <a:srgbClr val="037095"/>
                </a:solidFill>
                <a:latin typeface="Aptos" panose="02110004020202020204"/>
              </a:rPr>
              <a:t>R</a:t>
            </a:r>
            <a:r>
              <a:rPr lang="en-BR" dirty="0">
                <a:solidFill>
                  <a:srgbClr val="037095"/>
                </a:solidFill>
                <a:latin typeface="Aptos" panose="02110004020202020204"/>
              </a:rPr>
              <a:t>eversão de 1/18 para 1/12;</a:t>
            </a:r>
          </a:p>
          <a:p>
            <a:pPr lvl="1">
              <a:lnSpc>
                <a:spcPct val="140000"/>
              </a:lnSpc>
            </a:pPr>
            <a:r>
              <a:rPr kumimoji="0" lang="en-BR" b="0" i="0" u="none" strike="noStrike" kern="1200" cap="none" spc="0" normalizeH="0" baseline="0" noProof="0" dirty="0">
                <a:ln>
                  <a:noFill/>
                </a:ln>
                <a:solidFill>
                  <a:srgbClr val="03709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Liberação do financeiro represado;</a:t>
            </a:r>
          </a:p>
          <a:p>
            <a:pPr lvl="1">
              <a:lnSpc>
                <a:spcPct val="140000"/>
              </a:lnSpc>
            </a:pPr>
            <a:r>
              <a:rPr lang="en-BR" dirty="0">
                <a:solidFill>
                  <a:srgbClr val="037095"/>
                </a:solidFill>
                <a:latin typeface="Aptos" panose="02110004020202020204"/>
              </a:rPr>
              <a:t>Recomposição do corte de 5%.</a:t>
            </a:r>
            <a:endParaRPr kumimoji="0" lang="en-BR" b="0" i="0" u="none" strike="noStrike" kern="1200" cap="none" spc="0" normalizeH="0" baseline="0" noProof="0" dirty="0">
              <a:ln>
                <a:noFill/>
              </a:ln>
              <a:solidFill>
                <a:srgbClr val="037095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lvl="1">
              <a:lnSpc>
                <a:spcPct val="140000"/>
              </a:lnSpc>
            </a:pPr>
            <a:endParaRPr lang="en-BR" dirty="0">
              <a:solidFill>
                <a:srgbClr val="037095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8B337D-28E1-EE33-D12C-0E64F7B113A9}"/>
              </a:ext>
            </a:extLst>
          </p:cNvPr>
          <p:cNvSpPr txBox="1"/>
          <p:nvPr/>
        </p:nvSpPr>
        <p:spPr>
          <a:xfrm>
            <a:off x="6648449" y="4832073"/>
            <a:ext cx="3385777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0" i="0" u="none" strike="noStrike" dirty="0">
                <a:solidFill>
                  <a:srgbClr val="FF0000"/>
                </a:solidFill>
                <a:effectLst/>
              </a:rPr>
              <a:t>Reuniões na UFSCar Diretoras/es: 04/06</a:t>
            </a:r>
          </a:p>
          <a:p>
            <a:pPr algn="ctr"/>
            <a:r>
              <a:rPr lang="pt-BR" sz="2400" dirty="0" err="1">
                <a:solidFill>
                  <a:srgbClr val="FF0000"/>
                </a:solidFill>
              </a:rPr>
              <a:t>ConsUni</a:t>
            </a:r>
            <a:r>
              <a:rPr lang="pt-BR" sz="2400" dirty="0">
                <a:solidFill>
                  <a:srgbClr val="FF0000"/>
                </a:solidFill>
              </a:rPr>
              <a:t>/</a:t>
            </a:r>
            <a:r>
              <a:rPr lang="pt-BR" sz="2400" dirty="0" err="1">
                <a:solidFill>
                  <a:srgbClr val="FF0000"/>
                </a:solidFill>
              </a:rPr>
              <a:t>CoAd</a:t>
            </a:r>
            <a:r>
              <a:rPr lang="pt-BR" sz="2400" dirty="0">
                <a:solidFill>
                  <a:srgbClr val="FF0000"/>
                </a:solidFill>
              </a:rPr>
              <a:t>: 06/06</a:t>
            </a:r>
            <a:endParaRPr lang="pt-BR" sz="2400" b="0" i="0" u="none" strike="noStrike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33722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DB770F-5D1C-6F21-DBF3-E1058A5141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olorful geometric shapes and letters&#10;&#10;Description automatically generated with medium confidence">
            <a:extLst>
              <a:ext uri="{FF2B5EF4-FFF2-40B4-BE49-F238E27FC236}">
                <a16:creationId xmlns:a16="http://schemas.microsoft.com/office/drawing/2014/main" id="{7D8C9A64-A15B-FE6C-E286-793648F5053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7956" r="4956"/>
          <a:stretch/>
        </p:blipFill>
        <p:spPr>
          <a:xfrm>
            <a:off x="10486028" y="0"/>
            <a:ext cx="1705972" cy="41224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ACE286-5CEE-2049-0A2F-E9B4FD893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R" dirty="0">
                <a:solidFill>
                  <a:srgbClr val="00316D"/>
                </a:solidFill>
              </a:rPr>
              <a:t>Entraves no orçamento 2025 e avanços</a:t>
            </a:r>
            <a:endParaRPr lang="en-BR" b="1" dirty="0">
              <a:solidFill>
                <a:srgbClr val="00316D"/>
              </a:solidFill>
              <a:latin typeface="Helvetica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993455-9C0B-1700-D24A-262AE3320ACC}"/>
              </a:ext>
            </a:extLst>
          </p:cNvPr>
          <p:cNvSpPr/>
          <p:nvPr/>
        </p:nvSpPr>
        <p:spPr>
          <a:xfrm>
            <a:off x="10486028" y="3429000"/>
            <a:ext cx="1705971" cy="3429000"/>
          </a:xfrm>
          <a:prstGeom prst="rect">
            <a:avLst/>
          </a:prstGeom>
          <a:solidFill>
            <a:srgbClr val="F5AD00"/>
          </a:solidFill>
          <a:ln>
            <a:solidFill>
              <a:srgbClr val="F5AD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DA8690-A1D1-9FA3-EC1B-46183C239521}"/>
              </a:ext>
            </a:extLst>
          </p:cNvPr>
          <p:cNvSpPr txBox="1"/>
          <p:nvPr/>
        </p:nvSpPr>
        <p:spPr>
          <a:xfrm>
            <a:off x="10499680" y="6187482"/>
            <a:ext cx="1705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R" sz="3200" b="1" dirty="0">
                <a:solidFill>
                  <a:srgbClr val="037095"/>
                </a:solidFill>
                <a:latin typeface="Helvetica" pitchFamily="2" charset="0"/>
              </a:rPr>
              <a:t>UFSCar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B8DE6-5626-9897-EB3F-04C7BE4BF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9661480" cy="5081569"/>
          </a:xfrm>
        </p:spPr>
        <p:txBody>
          <a:bodyPr>
            <a:normAutofit lnSpcReduction="10000"/>
          </a:bodyPr>
          <a:lstStyle/>
          <a:p>
            <a:pPr>
              <a:lnSpc>
                <a:spcPct val="140000"/>
              </a:lnSpc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03709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Busca por suplementação: anúncio seria feito por Lula? Participação do MCTI;</a:t>
            </a:r>
          </a:p>
          <a:p>
            <a:pPr>
              <a:lnSpc>
                <a:spcPct val="140000"/>
              </a:lnSpc>
            </a:pPr>
            <a:r>
              <a:rPr lang="pt-BR" dirty="0">
                <a:solidFill>
                  <a:srgbClr val="037095"/>
                </a:solidFill>
                <a:latin typeface="Aptos" panose="02110004020202020204"/>
              </a:rPr>
              <a:t>Encaminhamento de PLN que dê previsibilidade ao orçamento das IFES;</a:t>
            </a:r>
            <a:endParaRPr lang="pt-BR" dirty="0">
              <a:solidFill>
                <a:srgbClr val="FF0000"/>
              </a:solidFill>
              <a:latin typeface="Aptos" panose="02110004020202020204"/>
            </a:endParaRPr>
          </a:p>
          <a:p>
            <a:pPr>
              <a:lnSpc>
                <a:spcPct val="140000"/>
              </a:lnSpc>
            </a:pPr>
            <a:r>
              <a:rPr lang="pt-BR" dirty="0">
                <a:solidFill>
                  <a:srgbClr val="FF0000"/>
                </a:solidFill>
                <a:latin typeface="Aptos" panose="02110004020202020204"/>
              </a:rPr>
              <a:t>Continuamos em disputa pelo reconhecimento do papel da Universidade – editoriais e matérias;</a:t>
            </a:r>
          </a:p>
          <a:p>
            <a:pPr>
              <a:lnSpc>
                <a:spcPct val="140000"/>
              </a:lnSpc>
            </a:pP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Dados do censo e PNE apontam clara </a:t>
            </a:r>
            <a:r>
              <a:rPr lang="pt-BR" dirty="0">
                <a:solidFill>
                  <a:srgbClr val="FF0000"/>
                </a:solidFill>
                <a:latin typeface="Aptos" panose="02110004020202020204"/>
              </a:rPr>
              <a:t>necessidade de expansão. Técnico </a:t>
            </a:r>
            <a:r>
              <a:rPr lang="pt-BR" dirty="0" err="1">
                <a:solidFill>
                  <a:srgbClr val="FF0000"/>
                </a:solidFill>
                <a:latin typeface="Aptos" panose="02110004020202020204"/>
              </a:rPr>
              <a:t>x</a:t>
            </a:r>
            <a:r>
              <a:rPr lang="pt-BR" dirty="0">
                <a:solidFill>
                  <a:srgbClr val="FF0000"/>
                </a:solidFill>
                <a:latin typeface="Aptos" panose="02110004020202020204"/>
              </a:rPr>
              <a:t> Político</a:t>
            </a:r>
            <a:endParaRPr kumimoji="0" lang="en-BR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lvl="1">
              <a:lnSpc>
                <a:spcPct val="140000"/>
              </a:lnSpc>
            </a:pPr>
            <a:endParaRPr lang="en-BR" dirty="0">
              <a:solidFill>
                <a:srgbClr val="0370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6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3A5970-FA31-3D16-4845-4D31A6765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olorful geometric shapes and letters&#10;&#10;Description automatically generated with medium confidence">
            <a:extLst>
              <a:ext uri="{FF2B5EF4-FFF2-40B4-BE49-F238E27FC236}">
                <a16:creationId xmlns:a16="http://schemas.microsoft.com/office/drawing/2014/main" id="{64498DFA-EC4A-DB11-114F-2330C05ED50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7956" r="4956"/>
          <a:stretch/>
        </p:blipFill>
        <p:spPr>
          <a:xfrm>
            <a:off x="10486028" y="0"/>
            <a:ext cx="1705972" cy="41224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666460-9BA8-B754-FFF5-C6C3A7782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R" dirty="0">
                <a:solidFill>
                  <a:srgbClr val="00316D"/>
                </a:solidFill>
              </a:rPr>
              <a:t>Consolidação da </a:t>
            </a:r>
            <a:r>
              <a:rPr lang="en-BR" b="1" dirty="0">
                <a:solidFill>
                  <a:srgbClr val="00316D"/>
                </a:solidFill>
                <a:latin typeface="Helvetica" pitchFamily="2" charset="0"/>
              </a:rPr>
              <a:t>UFSCar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5B2A91-A7F9-5F48-E2DD-8581CBCBA18B}"/>
              </a:ext>
            </a:extLst>
          </p:cNvPr>
          <p:cNvSpPr/>
          <p:nvPr/>
        </p:nvSpPr>
        <p:spPr>
          <a:xfrm>
            <a:off x="10486028" y="3429000"/>
            <a:ext cx="1705971" cy="3429000"/>
          </a:xfrm>
          <a:prstGeom prst="rect">
            <a:avLst/>
          </a:prstGeom>
          <a:solidFill>
            <a:srgbClr val="F5AD00"/>
          </a:solidFill>
          <a:ln>
            <a:solidFill>
              <a:srgbClr val="F5AD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8FD716-9146-3F68-3F53-8B4574C8FA01}"/>
              </a:ext>
            </a:extLst>
          </p:cNvPr>
          <p:cNvSpPr txBox="1"/>
          <p:nvPr/>
        </p:nvSpPr>
        <p:spPr>
          <a:xfrm>
            <a:off x="10499680" y="6187482"/>
            <a:ext cx="1705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R" sz="3200" b="1" dirty="0">
                <a:solidFill>
                  <a:srgbClr val="037095"/>
                </a:solidFill>
                <a:latin typeface="Helvetica" pitchFamily="2" charset="0"/>
              </a:rPr>
              <a:t>UFSCar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3C677-2F1C-86B8-8836-6C2719E12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61480" cy="4667250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BR" dirty="0">
                <a:solidFill>
                  <a:srgbClr val="037095"/>
                </a:solidFill>
              </a:rPr>
              <a:t>Investimentos do PAC em infraestrutura para consolidação:</a:t>
            </a:r>
          </a:p>
          <a:p>
            <a:pPr lvl="1">
              <a:lnSpc>
                <a:spcPct val="140000"/>
              </a:lnSpc>
            </a:pPr>
            <a:r>
              <a:rPr lang="en-BR" dirty="0">
                <a:solidFill>
                  <a:srgbClr val="037095"/>
                </a:solidFill>
              </a:rPr>
              <a:t>46,2 milhões em 9 obras na universidade;</a:t>
            </a:r>
          </a:p>
          <a:p>
            <a:pPr lvl="1">
              <a:lnSpc>
                <a:spcPct val="140000"/>
              </a:lnSpc>
            </a:pPr>
            <a:r>
              <a:rPr lang="en-BR" dirty="0">
                <a:solidFill>
                  <a:srgbClr val="037095"/>
                </a:solidFill>
              </a:rPr>
              <a:t>23,88 milhões em 4 obras do HU-UFSCar.</a:t>
            </a:r>
          </a:p>
          <a:p>
            <a:pPr marL="228600" marR="0" lvl="0" indent="-22860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BR" sz="2800" b="0" i="0" u="none" strike="noStrike" kern="1200" cap="none" spc="0" normalizeH="0" baseline="0" noProof="0" dirty="0">
                <a:ln>
                  <a:noFill/>
                </a:ln>
                <a:solidFill>
                  <a:srgbClr val="03709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Captação de recursos junto à FINEP – R$ 37,6 milhões até dez/24 + novo edital ProInfra (FINEP).</a:t>
            </a:r>
          </a:p>
          <a:p>
            <a:pPr marL="228600" marR="0" lvl="0" indent="-22860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BR" sz="2800" b="0" i="0" u="none" strike="noStrike" kern="1200" cap="none" spc="0" normalizeH="0" baseline="0" noProof="0" dirty="0">
                <a:ln>
                  <a:noFill/>
                </a:ln>
                <a:solidFill>
                  <a:srgbClr val="03709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Parceria com ministérios (ex: ministério dos esportes)</a:t>
            </a:r>
          </a:p>
          <a:p>
            <a:pPr marL="228600" marR="0" lvl="0" indent="-22860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BR" sz="2800" b="0" i="0" u="none" strike="noStrike" kern="1200" cap="none" spc="0" normalizeH="0" baseline="0" noProof="0" dirty="0">
                <a:ln>
                  <a:noFill/>
                </a:ln>
                <a:solidFill>
                  <a:srgbClr val="03709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Emendas</a:t>
            </a:r>
          </a:p>
          <a:p>
            <a:pPr lvl="1">
              <a:lnSpc>
                <a:spcPct val="140000"/>
              </a:lnSpc>
            </a:pPr>
            <a:endParaRPr lang="en-BR" dirty="0">
              <a:solidFill>
                <a:srgbClr val="0370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383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DB80B1-0C51-D0B3-CDA1-9906297756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olorful geometric shapes and letters&#10;&#10;Description automatically generated with medium confidence">
            <a:extLst>
              <a:ext uri="{FF2B5EF4-FFF2-40B4-BE49-F238E27FC236}">
                <a16:creationId xmlns:a16="http://schemas.microsoft.com/office/drawing/2014/main" id="{17C9DBD2-D733-4F09-774E-3A1EB00D4F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7956" r="4956"/>
          <a:stretch/>
        </p:blipFill>
        <p:spPr>
          <a:xfrm>
            <a:off x="10486028" y="0"/>
            <a:ext cx="1705972" cy="41224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7FB7DD-BA7C-1184-EA36-6907EFD1F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R" dirty="0">
                <a:solidFill>
                  <a:srgbClr val="00316D"/>
                </a:solidFill>
              </a:rPr>
              <a:t>Consolidação da </a:t>
            </a:r>
            <a:r>
              <a:rPr lang="en-BR" b="1" dirty="0">
                <a:solidFill>
                  <a:srgbClr val="00316D"/>
                </a:solidFill>
                <a:latin typeface="Helvetica" pitchFamily="2" charset="0"/>
              </a:rPr>
              <a:t>UFSCar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D5D034-D1AB-8C75-BA8D-9BE61CDD0EE5}"/>
              </a:ext>
            </a:extLst>
          </p:cNvPr>
          <p:cNvSpPr/>
          <p:nvPr/>
        </p:nvSpPr>
        <p:spPr>
          <a:xfrm>
            <a:off x="10486028" y="3429000"/>
            <a:ext cx="1705971" cy="3429000"/>
          </a:xfrm>
          <a:prstGeom prst="rect">
            <a:avLst/>
          </a:prstGeom>
          <a:solidFill>
            <a:srgbClr val="F5AD00"/>
          </a:solidFill>
          <a:ln>
            <a:solidFill>
              <a:srgbClr val="F5AD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C07715-8B6B-8C37-4922-0F51CAFA57D5}"/>
              </a:ext>
            </a:extLst>
          </p:cNvPr>
          <p:cNvSpPr txBox="1"/>
          <p:nvPr/>
        </p:nvSpPr>
        <p:spPr>
          <a:xfrm>
            <a:off x="10499680" y="6187482"/>
            <a:ext cx="1705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R" sz="3200" b="1" dirty="0">
                <a:solidFill>
                  <a:srgbClr val="037095"/>
                </a:solidFill>
                <a:latin typeface="Helvetica" pitchFamily="2" charset="0"/>
              </a:rPr>
              <a:t>UFSCar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E6C73-999F-8EDC-8E83-7AC975028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9506803" cy="4802187"/>
          </a:xfrm>
        </p:spPr>
        <p:txBody>
          <a:bodyPr>
            <a:normAutofit fontScale="92500"/>
          </a:bodyPr>
          <a:lstStyle/>
          <a:p>
            <a:pPr>
              <a:lnSpc>
                <a:spcPct val="140000"/>
              </a:lnSpc>
            </a:pPr>
            <a:r>
              <a:rPr lang="en-BR" dirty="0">
                <a:solidFill>
                  <a:srgbClr val="037095"/>
                </a:solidFill>
              </a:rPr>
              <a:t>Investimentos do PAC em infraestrutura para consolidação:</a:t>
            </a:r>
          </a:p>
          <a:p>
            <a:pPr lvl="1">
              <a:lnSpc>
                <a:spcPct val="140000"/>
              </a:lnSpc>
            </a:pPr>
            <a:r>
              <a:rPr lang="en-BR" dirty="0">
                <a:solidFill>
                  <a:srgbClr val="037095"/>
                </a:solidFill>
              </a:rPr>
              <a:t>46,2 milhões em 9 obras na universidade;</a:t>
            </a:r>
          </a:p>
          <a:p>
            <a:pPr lvl="1">
              <a:lnSpc>
                <a:spcPct val="140000"/>
              </a:lnSpc>
            </a:pPr>
            <a:r>
              <a:rPr lang="en-BR" dirty="0">
                <a:solidFill>
                  <a:srgbClr val="037095"/>
                </a:solidFill>
              </a:rPr>
              <a:t>23,88 milhões em 4 obras do HU-UFSCar.</a:t>
            </a:r>
          </a:p>
          <a:p>
            <a:pPr>
              <a:lnSpc>
                <a:spcPct val="140000"/>
              </a:lnSpc>
            </a:pPr>
            <a:r>
              <a:rPr lang="en-BR" dirty="0">
                <a:solidFill>
                  <a:srgbClr val="037095"/>
                </a:solidFill>
              </a:rPr>
              <a:t>Andamento do PAC:</a:t>
            </a:r>
          </a:p>
          <a:p>
            <a:pPr lvl="1">
              <a:lnSpc>
                <a:spcPct val="140000"/>
              </a:lnSpc>
            </a:pPr>
            <a:r>
              <a:rPr kumimoji="0" lang="en-BR" b="0" i="0" u="none" strike="noStrike" kern="1200" cap="none" spc="0" normalizeH="0" baseline="0" noProof="0" dirty="0">
                <a:ln>
                  <a:noFill/>
                </a:ln>
                <a:solidFill>
                  <a:srgbClr val="03709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</a:t>
            </a:r>
            <a:r>
              <a:rPr lang="en-US" dirty="0">
                <a:solidFill>
                  <a:srgbClr val="037095"/>
                </a:solidFill>
                <a:latin typeface="Aptos" panose="02110004020202020204"/>
              </a:rPr>
              <a:t>M</a:t>
            </a:r>
            <a:r>
              <a:rPr kumimoji="0" lang="en-BR" b="0" i="0" u="none" strike="noStrike" kern="1200" cap="none" spc="0" normalizeH="0" baseline="0" noProof="0" dirty="0">
                <a:ln>
                  <a:noFill/>
                </a:ln>
                <a:solidFill>
                  <a:srgbClr val="03709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ec entregue ✅</a:t>
            </a:r>
          </a:p>
          <a:p>
            <a:pPr lvl="1">
              <a:lnSpc>
                <a:spcPct val="140000"/>
              </a:lnSpc>
            </a:pPr>
            <a:r>
              <a:rPr kumimoji="0" lang="en-BR" b="0" i="0" u="none" strike="noStrike" kern="1200" cap="none" spc="0" normalizeH="0" baseline="0" noProof="0" dirty="0">
                <a:ln>
                  <a:noFill/>
                </a:ln>
                <a:solidFill>
                  <a:srgbClr val="03709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CIVISA, pórtico e infraestrutura elétrica em LS em andamento;</a:t>
            </a:r>
          </a:p>
          <a:p>
            <a:pPr lvl="1">
              <a:lnSpc>
                <a:spcPct val="140000"/>
              </a:lnSpc>
            </a:pPr>
            <a:r>
              <a:rPr lang="en-BR" dirty="0">
                <a:solidFill>
                  <a:srgbClr val="037095"/>
                </a:solidFill>
                <a:latin typeface="Aptos" panose="02110004020202020204"/>
              </a:rPr>
              <a:t>D</a:t>
            </a:r>
            <a:r>
              <a:rPr lang="en-US" dirty="0">
                <a:solidFill>
                  <a:srgbClr val="037095"/>
                </a:solidFill>
                <a:latin typeface="Aptos" panose="02110004020202020204"/>
              </a:rPr>
              <a:t>M</a:t>
            </a:r>
            <a:r>
              <a:rPr lang="en-BR" dirty="0">
                <a:solidFill>
                  <a:srgbClr val="037095"/>
                </a:solidFill>
                <a:latin typeface="Aptos" panose="02110004020202020204"/>
              </a:rPr>
              <a:t>ed II e TILSP em licitação;</a:t>
            </a:r>
          </a:p>
          <a:p>
            <a:pPr lvl="1">
              <a:lnSpc>
                <a:spcPct val="140000"/>
              </a:lnSpc>
            </a:pPr>
            <a:r>
              <a:rPr kumimoji="0" lang="en-BR" b="0" i="0" u="none" strike="noStrike" kern="1200" cap="none" spc="0" normalizeH="0" baseline="0" noProof="0" dirty="0">
                <a:ln>
                  <a:noFill/>
                </a:ln>
                <a:solidFill>
                  <a:srgbClr val="03709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DAC, RU-So e Biblioteca-LS em fase preparatória final para licitação.</a:t>
            </a:r>
          </a:p>
          <a:p>
            <a:pPr lvl="1">
              <a:lnSpc>
                <a:spcPct val="140000"/>
              </a:lnSpc>
            </a:pPr>
            <a:endParaRPr lang="en-BR" dirty="0">
              <a:solidFill>
                <a:srgbClr val="0370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953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47BDE5-2535-57E7-B40D-BA1F878CC4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olorful geometric shapes and letters&#10;&#10;Description automatically generated with medium confidence">
            <a:extLst>
              <a:ext uri="{FF2B5EF4-FFF2-40B4-BE49-F238E27FC236}">
                <a16:creationId xmlns:a16="http://schemas.microsoft.com/office/drawing/2014/main" id="{D177574E-5B8F-F232-C131-A4EE468F88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7956" r="4956"/>
          <a:stretch/>
        </p:blipFill>
        <p:spPr>
          <a:xfrm>
            <a:off x="10486028" y="0"/>
            <a:ext cx="1705972" cy="41224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4DE7BE-598F-0864-211F-02C493895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R" dirty="0">
                <a:solidFill>
                  <a:srgbClr val="00316D"/>
                </a:solidFill>
              </a:rPr>
              <a:t>Consolidação da </a:t>
            </a:r>
            <a:r>
              <a:rPr lang="en-BR" b="1" dirty="0">
                <a:solidFill>
                  <a:srgbClr val="00316D"/>
                </a:solidFill>
                <a:latin typeface="Helvetica" pitchFamily="2" charset="0"/>
              </a:rPr>
              <a:t>UFSCar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FF1C8F-AFE5-0FDA-3BC6-2533E6FC3790}"/>
              </a:ext>
            </a:extLst>
          </p:cNvPr>
          <p:cNvSpPr/>
          <p:nvPr/>
        </p:nvSpPr>
        <p:spPr>
          <a:xfrm>
            <a:off x="10486028" y="3429000"/>
            <a:ext cx="1705971" cy="3429000"/>
          </a:xfrm>
          <a:prstGeom prst="rect">
            <a:avLst/>
          </a:prstGeom>
          <a:solidFill>
            <a:srgbClr val="F5AD00"/>
          </a:solidFill>
          <a:ln>
            <a:solidFill>
              <a:srgbClr val="F5AD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DFDC6E-4E44-DAD3-6F24-7581BC34FE1F}"/>
              </a:ext>
            </a:extLst>
          </p:cNvPr>
          <p:cNvSpPr txBox="1"/>
          <p:nvPr/>
        </p:nvSpPr>
        <p:spPr>
          <a:xfrm>
            <a:off x="10499680" y="6187482"/>
            <a:ext cx="1705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R" sz="3200" b="1" dirty="0">
                <a:solidFill>
                  <a:srgbClr val="037095"/>
                </a:solidFill>
                <a:latin typeface="Helvetica" pitchFamily="2" charset="0"/>
              </a:rPr>
              <a:t>UFSCar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C9127-EB37-FF01-A7A2-76B9E8586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34177" cy="4351338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BR" dirty="0">
                <a:solidFill>
                  <a:srgbClr val="037095"/>
                </a:solidFill>
              </a:rPr>
              <a:t>Ampliação acadêmica:</a:t>
            </a:r>
          </a:p>
          <a:p>
            <a:pPr lvl="1">
              <a:lnSpc>
                <a:spcPct val="140000"/>
              </a:lnSpc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3709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BR" b="0" i="0" u="none" strike="noStrike" kern="1200" cap="none" spc="0" normalizeH="0" baseline="0" noProof="0" dirty="0">
                <a:ln>
                  <a:noFill/>
                </a:ln>
                <a:solidFill>
                  <a:srgbClr val="03709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etomada da implantação do campus Lagoa do Sino (3 + 3);</a:t>
            </a:r>
          </a:p>
          <a:p>
            <a:pPr lvl="1">
              <a:lnSpc>
                <a:spcPct val="140000"/>
              </a:lnSpc>
            </a:pPr>
            <a:r>
              <a:rPr kumimoji="0" lang="en-BR" b="0" i="0" u="none" strike="noStrike" kern="1200" cap="none" spc="0" normalizeH="0" baseline="0" noProof="0" dirty="0">
                <a:ln>
                  <a:noFill/>
                </a:ln>
                <a:solidFill>
                  <a:srgbClr val="03709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Novo curso </a:t>
            </a:r>
            <a:r>
              <a:rPr lang="en-BR" dirty="0">
                <a:solidFill>
                  <a:srgbClr val="037095"/>
                </a:solidFill>
                <a:latin typeface="Aptos" panose="02110004020202020204"/>
              </a:rPr>
              <a:t>de Ciências de Dados e IA em Sorocaba (CCGT).</a:t>
            </a:r>
            <a:endParaRPr kumimoji="0" lang="en-BR" b="0" i="0" u="none" strike="noStrike" kern="1200" cap="none" spc="0" normalizeH="0" baseline="0" noProof="0" dirty="0">
              <a:ln>
                <a:noFill/>
              </a:ln>
              <a:solidFill>
                <a:srgbClr val="037095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BR" sz="2800" b="0" i="0" u="none" strike="noStrike" kern="1200" cap="none" spc="0" normalizeH="0" baseline="0" noProof="0" dirty="0">
                <a:ln>
                  <a:noFill/>
                </a:ln>
                <a:solidFill>
                  <a:srgbClr val="03709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Outras propostas: cursos novos (CCHB, CCET e CCA) – SESu deve apresentar política indutora.</a:t>
            </a:r>
          </a:p>
        </p:txBody>
      </p:sp>
    </p:spTree>
    <p:extLst>
      <p:ext uri="{BB962C8B-B14F-4D97-AF65-F5344CB8AC3E}">
        <p14:creationId xmlns:p14="http://schemas.microsoft.com/office/powerpoint/2010/main" val="1960177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7FE86A-5A9B-FE1A-C370-727CE13677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olorful geometric shapes and letters&#10;&#10;Description automatically generated with medium confidence">
            <a:extLst>
              <a:ext uri="{FF2B5EF4-FFF2-40B4-BE49-F238E27FC236}">
                <a16:creationId xmlns:a16="http://schemas.microsoft.com/office/drawing/2014/main" id="{CFB951FC-B70B-16DD-D60B-C5C4D547B9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7956" r="4956"/>
          <a:stretch/>
        </p:blipFill>
        <p:spPr>
          <a:xfrm>
            <a:off x="10486028" y="0"/>
            <a:ext cx="1705972" cy="41224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E44149-F7F1-52E1-67F2-5164A8E10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R" dirty="0">
                <a:solidFill>
                  <a:srgbClr val="00316D"/>
                </a:solidFill>
              </a:rPr>
              <a:t>Expansão da </a:t>
            </a:r>
            <a:r>
              <a:rPr lang="en-BR" b="1" dirty="0">
                <a:solidFill>
                  <a:srgbClr val="00316D"/>
                </a:solidFill>
                <a:latin typeface="Helvetica" pitchFamily="2" charset="0"/>
              </a:rPr>
              <a:t>UFSCar </a:t>
            </a:r>
            <a:r>
              <a:rPr lang="en-BR" dirty="0">
                <a:solidFill>
                  <a:srgbClr val="00316D"/>
                </a:solidFill>
              </a:rPr>
              <a:t>– campus SJRP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788A1F-DF59-C408-E474-25A3DB51B68F}"/>
              </a:ext>
            </a:extLst>
          </p:cNvPr>
          <p:cNvSpPr/>
          <p:nvPr/>
        </p:nvSpPr>
        <p:spPr>
          <a:xfrm>
            <a:off x="10486028" y="3429000"/>
            <a:ext cx="1705971" cy="3429000"/>
          </a:xfrm>
          <a:prstGeom prst="rect">
            <a:avLst/>
          </a:prstGeom>
          <a:solidFill>
            <a:srgbClr val="F5AD00"/>
          </a:solidFill>
          <a:ln>
            <a:solidFill>
              <a:srgbClr val="F5AD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B3C131-C44D-2BCB-202B-2E7E3EAE9487}"/>
              </a:ext>
            </a:extLst>
          </p:cNvPr>
          <p:cNvSpPr txBox="1"/>
          <p:nvPr/>
        </p:nvSpPr>
        <p:spPr>
          <a:xfrm>
            <a:off x="10499680" y="6187482"/>
            <a:ext cx="1705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R" sz="3200" b="1" dirty="0">
                <a:solidFill>
                  <a:srgbClr val="037095"/>
                </a:solidFill>
                <a:latin typeface="Helvetica" pitchFamily="2" charset="0"/>
              </a:rPr>
              <a:t>UFSCar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EB6A3-5B1E-13D5-A63E-67278EB92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34177" cy="4667250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pt-BR" dirty="0">
                <a:solidFill>
                  <a:srgbClr val="037095"/>
                </a:solidFill>
              </a:rPr>
              <a:t>Condições para instalação do novo campus:</a:t>
            </a:r>
          </a:p>
          <a:p>
            <a:pPr lvl="1">
              <a:lnSpc>
                <a:spcPct val="140000"/>
              </a:lnSpc>
            </a:pPr>
            <a:r>
              <a:rPr lang="pt-BR" dirty="0">
                <a:solidFill>
                  <a:srgbClr val="037095"/>
                </a:solidFill>
              </a:rPr>
              <a:t>Apoio e parceria com o município;</a:t>
            </a:r>
          </a:p>
          <a:p>
            <a:pPr lvl="1">
              <a:lnSpc>
                <a:spcPct val="140000"/>
              </a:lnSpc>
            </a:pPr>
            <a:r>
              <a:rPr lang="pt-BR" dirty="0">
                <a:solidFill>
                  <a:srgbClr val="037095"/>
                </a:solidFill>
              </a:rPr>
              <a:t>Condições disponibilizadas pelo MEC:</a:t>
            </a:r>
          </a:p>
        </p:txBody>
      </p:sp>
      <p:pic>
        <p:nvPicPr>
          <p:cNvPr id="8" name="Picture 7" descr="A table with numbers and text&#10;&#10;Description automatically generated">
            <a:extLst>
              <a:ext uri="{FF2B5EF4-FFF2-40B4-BE49-F238E27FC236}">
                <a16:creationId xmlns:a16="http://schemas.microsoft.com/office/drawing/2014/main" id="{7F79AA15-FC1E-4F09-62DB-9D83984B3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6898" y="3705046"/>
            <a:ext cx="7772400" cy="315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946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6758</TotalTime>
  <Words>716</Words>
  <Application>Microsoft Macintosh PowerPoint</Application>
  <PresentationFormat>Widescreen</PresentationFormat>
  <Paragraphs>80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Helvetica</vt:lpstr>
      <vt:lpstr>Office Theme</vt:lpstr>
      <vt:lpstr>Consolidação e expansão da UFSCar</vt:lpstr>
      <vt:lpstr>Conjuntura orçamentária - IFES</vt:lpstr>
      <vt:lpstr>Conjuntura orçamentária - UFSCar</vt:lpstr>
      <vt:lpstr>Entraves no orçamento 2025 e avanços</vt:lpstr>
      <vt:lpstr>Entraves no orçamento 2025 e avanços</vt:lpstr>
      <vt:lpstr>Consolidação da UFSCar</vt:lpstr>
      <vt:lpstr>Consolidação da UFSCar</vt:lpstr>
      <vt:lpstr>Consolidação da UFSCar</vt:lpstr>
      <vt:lpstr>Expansão da UFSCar – campus SJRP</vt:lpstr>
      <vt:lpstr>Expansão da UFSCar – campus SJRP</vt:lpstr>
      <vt:lpstr>Expansão da UFSCar – campus SJRP</vt:lpstr>
      <vt:lpstr>Alguns pontos aprovados em dez/24:</vt:lpstr>
      <vt:lpstr>Encaminhamentos aprovados em 30/05/25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beatriz oliveira</dc:creator>
  <cp:lastModifiedBy>Ana Beatriz Oliveira</cp:lastModifiedBy>
  <cp:revision>27</cp:revision>
  <cp:lastPrinted>2024-12-12T13:53:36Z</cp:lastPrinted>
  <dcterms:created xsi:type="dcterms:W3CDTF">2024-12-11T21:59:08Z</dcterms:created>
  <dcterms:modified xsi:type="dcterms:W3CDTF">2025-05-30T18:55:40Z</dcterms:modified>
</cp:coreProperties>
</file>